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3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7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2" r:id="rId2"/>
    <p:sldId id="341" r:id="rId3"/>
    <p:sldId id="313" r:id="rId4"/>
    <p:sldId id="332" r:id="rId5"/>
    <p:sldId id="314" r:id="rId6"/>
    <p:sldId id="329" r:id="rId7"/>
    <p:sldId id="330" r:id="rId8"/>
    <p:sldId id="349" r:id="rId9"/>
    <p:sldId id="331" r:id="rId10"/>
    <p:sldId id="333" r:id="rId11"/>
    <p:sldId id="346" r:id="rId12"/>
    <p:sldId id="347" r:id="rId13"/>
    <p:sldId id="348" r:id="rId14"/>
    <p:sldId id="315" r:id="rId15"/>
    <p:sldId id="343" r:id="rId16"/>
    <p:sldId id="344" r:id="rId17"/>
    <p:sldId id="345" r:id="rId18"/>
    <p:sldId id="335" r:id="rId19"/>
    <p:sldId id="351" r:id="rId20"/>
    <p:sldId id="352" r:id="rId21"/>
    <p:sldId id="353" r:id="rId22"/>
    <p:sldId id="354" r:id="rId23"/>
    <p:sldId id="317" r:id="rId24"/>
    <p:sldId id="350" r:id="rId25"/>
    <p:sldId id="355" r:id="rId26"/>
    <p:sldId id="356" r:id="rId27"/>
    <p:sldId id="357" r:id="rId28"/>
    <p:sldId id="358" r:id="rId29"/>
    <p:sldId id="337" r:id="rId30"/>
    <p:sldId id="319" r:id="rId31"/>
    <p:sldId id="338" r:id="rId32"/>
    <p:sldId id="339" r:id="rId33"/>
    <p:sldId id="298" r:id="rId34"/>
    <p:sldId id="305" r:id="rId35"/>
    <p:sldId id="304" r:id="rId36"/>
    <p:sldId id="321" r:id="rId37"/>
    <p:sldId id="322" r:id="rId38"/>
    <p:sldId id="334" r:id="rId39"/>
    <p:sldId id="316" r:id="rId40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06202B"/>
    <a:srgbClr val="8AC1BF"/>
    <a:srgbClr val="000000"/>
    <a:srgbClr val="0D1325"/>
    <a:srgbClr val="2A9995"/>
    <a:srgbClr val="8EE0DC"/>
    <a:srgbClr val="01E2BC"/>
    <a:srgbClr val="54D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0BA430-C254-4C43-9495-AECD9BC7E03D}" v="3" dt="2025-03-17T04:02:52.2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6" autoAdjust="0"/>
    <p:restoredTop sz="93978" autoAdjust="0"/>
  </p:normalViewPr>
  <p:slideViewPr>
    <p:cSldViewPr snapToGrid="0" showGuides="1">
      <p:cViewPr varScale="1">
        <p:scale>
          <a:sx n="75" d="100"/>
          <a:sy n="75" d="100"/>
        </p:scale>
        <p:origin x="738" y="2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T Liang" userId="1e240ac2d3264f79" providerId="LiveId" clId="{670BA430-C254-4C43-9495-AECD9BC7E03D}"/>
    <pc:docChg chg="modSld sldOrd">
      <pc:chgData name="KT Liang" userId="1e240ac2d3264f79" providerId="LiveId" clId="{670BA430-C254-4C43-9495-AECD9BC7E03D}" dt="2025-03-17T04:03:11.795" v="19"/>
      <pc:docMkLst>
        <pc:docMk/>
      </pc:docMkLst>
      <pc:sldChg chg="ord">
        <pc:chgData name="KT Liang" userId="1e240ac2d3264f79" providerId="LiveId" clId="{670BA430-C254-4C43-9495-AECD9BC7E03D}" dt="2025-03-17T04:03:11.795" v="19"/>
        <pc:sldMkLst>
          <pc:docMk/>
          <pc:sldMk cId="4227454668" sldId="341"/>
        </pc:sldMkLst>
      </pc:sldChg>
      <pc:sldChg chg="modSp mod">
        <pc:chgData name="KT Liang" userId="1e240ac2d3264f79" providerId="LiveId" clId="{670BA430-C254-4C43-9495-AECD9BC7E03D}" dt="2025-03-17T04:02:57.566" v="17" actId="20577"/>
        <pc:sldMkLst>
          <pc:docMk/>
          <pc:sldMk cId="745203222" sldId="342"/>
        </pc:sldMkLst>
        <pc:spChg chg="mod">
          <ac:chgData name="KT Liang" userId="1e240ac2d3264f79" providerId="LiveId" clId="{670BA430-C254-4C43-9495-AECD9BC7E03D}" dt="2025-03-17T04:02:57.566" v="17" actId="20577"/>
          <ac:spMkLst>
            <pc:docMk/>
            <pc:sldMk cId="745203222" sldId="342"/>
            <ac:spMk id="12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1056189612346317"/>
          <c:y val="1.26543788551639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>
        <c:manualLayout>
          <c:layoutTarget val="inner"/>
          <c:xMode val="edge"/>
          <c:yMode val="edge"/>
          <c:x val="0.15737453641582133"/>
          <c:y val="0.1627298318345976"/>
          <c:w val="0.41260463208148657"/>
          <c:h val="0.60946295115061022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產業類別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AB4-4CFA-B4CA-98704A13468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AB4-4CFA-B4CA-98704A13468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AB4-4CFA-B4CA-98704A13468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EAB4-4CFA-B4CA-98704A13468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EAB4-4CFA-B4CA-98704A13468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EAB4-4CFA-B4CA-98704A13468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EAB4-4CFA-B4CA-98704A13468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EAB4-4CFA-B4CA-98704A134688}"/>
              </c:ext>
            </c:extLst>
          </c:dPt>
          <c:dLbls>
            <c:dLbl>
              <c:idx val="0"/>
              <c:layout>
                <c:manualLayout>
                  <c:x val="-0.11412253858203482"/>
                  <c:y val="8.0522868305945641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AB4-4CFA-B4CA-98704A134688}"/>
                </c:ext>
              </c:extLst>
            </c:dLbl>
            <c:dLbl>
              <c:idx val="1"/>
              <c:layout>
                <c:manualLayout>
                  <c:x val="-1.0567006861114569E-2"/>
                  <c:y val="-0.171574943732022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AB4-4CFA-B4CA-98704A134688}"/>
                </c:ext>
              </c:extLst>
            </c:dLbl>
            <c:dLbl>
              <c:idx val="2"/>
              <c:layout>
                <c:manualLayout>
                  <c:x val="-5.5493102065417308E-3"/>
                  <c:y val="6.9180592434176054E-3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AB4-4CFA-B4CA-98704A134688}"/>
                </c:ext>
              </c:extLst>
            </c:dLbl>
            <c:dLbl>
              <c:idx val="3"/>
              <c:layout>
                <c:manualLayout>
                  <c:x val="9.5834740082739914E-2"/>
                  <c:y val="2.2704645967180654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AB4-4CFA-B4CA-98704A134688}"/>
                </c:ext>
              </c:extLst>
            </c:dLbl>
            <c:dLbl>
              <c:idx val="4"/>
              <c:layout>
                <c:manualLayout>
                  <c:x val="-2.9046550504299284E-2"/>
                  <c:y val="3.465074495597621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EAB4-4CFA-B4CA-98704A134688}"/>
                </c:ext>
              </c:extLst>
            </c:dLbl>
            <c:dLbl>
              <c:idx val="5"/>
              <c:layout>
                <c:manualLayout>
                  <c:x val="-1.4512819492324516E-2"/>
                  <c:y val="-1.0712214016435082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AB4-4CFA-B4CA-98704A134688}"/>
                </c:ext>
              </c:extLst>
            </c:dLbl>
            <c:dLbl>
              <c:idx val="6"/>
              <c:layout>
                <c:manualLayout>
                  <c:x val="1.0276662777798576E-2"/>
                  <c:y val="-4.877648597198998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AB4-4CFA-B4CA-98704A134688}"/>
                </c:ext>
              </c:extLst>
            </c:dLbl>
            <c:dLbl>
              <c:idx val="7"/>
              <c:layout>
                <c:manualLayout>
                  <c:x val="4.7796145062537251E-2"/>
                  <c:y val="0.11196152670264917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EAB4-4CFA-B4CA-98704A13468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工作表1!$A$2:$A$9</c:f>
              <c:strCache>
                <c:ptCount val="8"/>
                <c:pt idx="0">
                  <c:v>機械設備製造業</c:v>
                </c:pt>
                <c:pt idx="1">
                  <c:v>金屬製品製造業</c:v>
                </c:pt>
                <c:pt idx="2">
                  <c:v>家具製造業</c:v>
                </c:pt>
                <c:pt idx="3">
                  <c:v>塑膠製品製造業</c:v>
                </c:pt>
                <c:pt idx="4">
                  <c:v>木竹製品製造業</c:v>
                </c:pt>
                <c:pt idx="5">
                  <c:v>汽車及其零件製造類</c:v>
                </c:pt>
                <c:pt idx="6">
                  <c:v>其他運輸工具及其零件製造業</c:v>
                </c:pt>
                <c:pt idx="7">
                  <c:v>其他</c:v>
                </c:pt>
              </c:strCache>
            </c:strRef>
          </c:cat>
          <c:val>
            <c:numRef>
              <c:f>工作表1!$B$2:$B$9</c:f>
              <c:numCache>
                <c:formatCode>0%</c:formatCode>
                <c:ptCount val="8"/>
                <c:pt idx="0">
                  <c:v>0.3</c:v>
                </c:pt>
                <c:pt idx="1">
                  <c:v>0.36</c:v>
                </c:pt>
                <c:pt idx="2">
                  <c:v>0.03</c:v>
                </c:pt>
                <c:pt idx="3">
                  <c:v>0.13</c:v>
                </c:pt>
                <c:pt idx="4">
                  <c:v>0.02</c:v>
                </c:pt>
                <c:pt idx="5">
                  <c:v>0</c:v>
                </c:pt>
                <c:pt idx="6">
                  <c:v>0.03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EAB4-4CFA-B4CA-98704A134688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5379961691568234"/>
          <c:y val="6.301017116458979E-2"/>
          <c:w val="0.30342570041504868"/>
          <c:h val="0.7295726025058659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r>
              <a:rPr lang="en-US" altLang="zh-TW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b="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工具熟悉度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+mn-cs"/>
            </a:defRPr>
          </a:pPr>
          <a:endParaRPr lang="zh-TW" alt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非常熟悉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CHATGPT</c:v>
                </c:pt>
                <c:pt idx="1">
                  <c:v>Napkin</c:v>
                </c:pt>
                <c:pt idx="2">
                  <c:v>NoteGPT</c:v>
                </c:pt>
                <c:pt idx="3">
                  <c:v>Bing AI</c:v>
                </c:pt>
                <c:pt idx="4">
                  <c:v>Perplexity</c:v>
                </c:pt>
                <c:pt idx="5">
                  <c:v>Ideogram</c:v>
                </c:pt>
                <c:pt idx="6">
                  <c:v>M365 Copilot</c:v>
                </c:pt>
                <c:pt idx="7">
                  <c:v>Copilot Studio</c:v>
                </c:pt>
                <c:pt idx="8">
                  <c:v>Gamma</c:v>
                </c:pt>
                <c:pt idx="9">
                  <c:v>Google Workspace</c:v>
                </c:pt>
                <c:pt idx="10">
                  <c:v>Poe</c:v>
                </c:pt>
                <c:pt idx="11">
                  <c:v>NotebookLM</c:v>
                </c:pt>
                <c:pt idx="12">
                  <c:v>SeaMeet</c:v>
                </c:pt>
              </c:strCache>
            </c:strRef>
          </c:cat>
          <c:val>
            <c:numRef>
              <c:f>工作表1!$B$2:$B$14</c:f>
              <c:numCache>
                <c:formatCode>General</c:formatCode>
                <c:ptCount val="13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5E-4164-B7F1-E5D876A4E9A8}"/>
            </c:ext>
          </c:extLst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熟悉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CHATGPT</c:v>
                </c:pt>
                <c:pt idx="1">
                  <c:v>Napkin</c:v>
                </c:pt>
                <c:pt idx="2">
                  <c:v>NoteGPT</c:v>
                </c:pt>
                <c:pt idx="3">
                  <c:v>Bing AI</c:v>
                </c:pt>
                <c:pt idx="4">
                  <c:v>Perplexity</c:v>
                </c:pt>
                <c:pt idx="5">
                  <c:v>Ideogram</c:v>
                </c:pt>
                <c:pt idx="6">
                  <c:v>M365 Copilot</c:v>
                </c:pt>
                <c:pt idx="7">
                  <c:v>Copilot Studio</c:v>
                </c:pt>
                <c:pt idx="8">
                  <c:v>Gamma</c:v>
                </c:pt>
                <c:pt idx="9">
                  <c:v>Google Workspace</c:v>
                </c:pt>
                <c:pt idx="10">
                  <c:v>Poe</c:v>
                </c:pt>
                <c:pt idx="11">
                  <c:v>NotebookLM</c:v>
                </c:pt>
                <c:pt idx="12">
                  <c:v>SeaMeet</c:v>
                </c:pt>
              </c:strCache>
            </c:strRef>
          </c:cat>
          <c:val>
            <c:numRef>
              <c:f>工作表1!$C$2:$C$14</c:f>
              <c:numCache>
                <c:formatCode>General</c:formatCode>
                <c:ptCount val="13"/>
                <c:pt idx="0">
                  <c:v>4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5E-4164-B7F1-E5D876A4E9A8}"/>
            </c:ext>
          </c:extLst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尚可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CHATGPT</c:v>
                </c:pt>
                <c:pt idx="1">
                  <c:v>Napkin</c:v>
                </c:pt>
                <c:pt idx="2">
                  <c:v>NoteGPT</c:v>
                </c:pt>
                <c:pt idx="3">
                  <c:v>Bing AI</c:v>
                </c:pt>
                <c:pt idx="4">
                  <c:v>Perplexity</c:v>
                </c:pt>
                <c:pt idx="5">
                  <c:v>Ideogram</c:v>
                </c:pt>
                <c:pt idx="6">
                  <c:v>M365 Copilot</c:v>
                </c:pt>
                <c:pt idx="7">
                  <c:v>Copilot Studio</c:v>
                </c:pt>
                <c:pt idx="8">
                  <c:v>Gamma</c:v>
                </c:pt>
                <c:pt idx="9">
                  <c:v>Google Workspace</c:v>
                </c:pt>
                <c:pt idx="10">
                  <c:v>Poe</c:v>
                </c:pt>
                <c:pt idx="11">
                  <c:v>NotebookLM</c:v>
                </c:pt>
                <c:pt idx="12">
                  <c:v>SeaMeet</c:v>
                </c:pt>
              </c:strCache>
            </c:strRef>
          </c:cat>
          <c:val>
            <c:numRef>
              <c:f>工作表1!$D$2:$D$14</c:f>
              <c:numCache>
                <c:formatCode>General</c:formatCode>
                <c:ptCount val="13"/>
                <c:pt idx="0">
                  <c:v>8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2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5E-4164-B7F1-E5D876A4E9A8}"/>
            </c:ext>
          </c:extLst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不熟悉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CHATGPT</c:v>
                </c:pt>
                <c:pt idx="1">
                  <c:v>Napkin</c:v>
                </c:pt>
                <c:pt idx="2">
                  <c:v>NoteGPT</c:v>
                </c:pt>
                <c:pt idx="3">
                  <c:v>Bing AI</c:v>
                </c:pt>
                <c:pt idx="4">
                  <c:v>Perplexity</c:v>
                </c:pt>
                <c:pt idx="5">
                  <c:v>Ideogram</c:v>
                </c:pt>
                <c:pt idx="6">
                  <c:v>M365 Copilot</c:v>
                </c:pt>
                <c:pt idx="7">
                  <c:v>Copilot Studio</c:v>
                </c:pt>
                <c:pt idx="8">
                  <c:v>Gamma</c:v>
                </c:pt>
                <c:pt idx="9">
                  <c:v>Google Workspace</c:v>
                </c:pt>
                <c:pt idx="10">
                  <c:v>Poe</c:v>
                </c:pt>
                <c:pt idx="11">
                  <c:v>NotebookLM</c:v>
                </c:pt>
                <c:pt idx="12">
                  <c:v>SeaMeet</c:v>
                </c:pt>
              </c:strCache>
            </c:strRef>
          </c:cat>
          <c:val>
            <c:numRef>
              <c:f>工作表1!$E$2:$E$14</c:f>
              <c:numCache>
                <c:formatCode>General</c:formatCode>
                <c:ptCount val="13"/>
                <c:pt idx="0">
                  <c:v>2</c:v>
                </c:pt>
                <c:pt idx="1">
                  <c:v>2</c:v>
                </c:pt>
                <c:pt idx="2">
                  <c:v>4</c:v>
                </c:pt>
                <c:pt idx="3">
                  <c:v>4</c:v>
                </c:pt>
                <c:pt idx="4">
                  <c:v>4</c:v>
                </c:pt>
                <c:pt idx="5">
                  <c:v>2</c:v>
                </c:pt>
                <c:pt idx="6">
                  <c:v>4</c:v>
                </c:pt>
                <c:pt idx="7">
                  <c:v>2</c:v>
                </c:pt>
                <c:pt idx="8">
                  <c:v>2</c:v>
                </c:pt>
                <c:pt idx="9">
                  <c:v>6</c:v>
                </c:pt>
                <c:pt idx="10">
                  <c:v>2</c:v>
                </c:pt>
                <c:pt idx="11">
                  <c:v>4</c:v>
                </c:pt>
                <c:pt idx="1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5E-4164-B7F1-E5D876A4E9A8}"/>
            </c:ext>
          </c:extLst>
        </c:ser>
        <c:ser>
          <c:idx val="4"/>
          <c:order val="4"/>
          <c:tx>
            <c:strRef>
              <c:f>工作表1!$F$1</c:f>
              <c:strCache>
                <c:ptCount val="1"/>
                <c:pt idx="0">
                  <c:v>非常不熟悉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工作表1!$A$2:$A$14</c:f>
              <c:strCache>
                <c:ptCount val="13"/>
                <c:pt idx="0">
                  <c:v>CHATGPT</c:v>
                </c:pt>
                <c:pt idx="1">
                  <c:v>Napkin</c:v>
                </c:pt>
                <c:pt idx="2">
                  <c:v>NoteGPT</c:v>
                </c:pt>
                <c:pt idx="3">
                  <c:v>Bing AI</c:v>
                </c:pt>
                <c:pt idx="4">
                  <c:v>Perplexity</c:v>
                </c:pt>
                <c:pt idx="5">
                  <c:v>Ideogram</c:v>
                </c:pt>
                <c:pt idx="6">
                  <c:v>M365 Copilot</c:v>
                </c:pt>
                <c:pt idx="7">
                  <c:v>Copilot Studio</c:v>
                </c:pt>
                <c:pt idx="8">
                  <c:v>Gamma</c:v>
                </c:pt>
                <c:pt idx="9">
                  <c:v>Google Workspace</c:v>
                </c:pt>
                <c:pt idx="10">
                  <c:v>Poe</c:v>
                </c:pt>
                <c:pt idx="11">
                  <c:v>NotebookLM</c:v>
                </c:pt>
                <c:pt idx="12">
                  <c:v>SeaMeet</c:v>
                </c:pt>
              </c:strCache>
            </c:strRef>
          </c:cat>
          <c:val>
            <c:numRef>
              <c:f>工作表1!$F$2:$F$14</c:f>
              <c:numCache>
                <c:formatCode>General</c:formatCode>
                <c:ptCount val="13"/>
                <c:pt idx="0">
                  <c:v>2</c:v>
                </c:pt>
                <c:pt idx="1">
                  <c:v>16</c:v>
                </c:pt>
                <c:pt idx="2">
                  <c:v>14</c:v>
                </c:pt>
                <c:pt idx="3">
                  <c:v>13</c:v>
                </c:pt>
                <c:pt idx="4">
                  <c:v>13</c:v>
                </c:pt>
                <c:pt idx="5">
                  <c:v>16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11</c:v>
                </c:pt>
                <c:pt idx="10">
                  <c:v>16</c:v>
                </c:pt>
                <c:pt idx="11">
                  <c:v>14</c:v>
                </c:pt>
                <c:pt idx="12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45E-4164-B7F1-E5D876A4E9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46969840"/>
        <c:axId val="746967880"/>
        <c:axId val="0"/>
      </c:bar3DChart>
      <c:catAx>
        <c:axId val="74696984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+mn-cs"/>
              </a:defRPr>
            </a:pPr>
            <a:endParaRPr lang="zh-TW"/>
          </a:p>
        </c:txPr>
        <c:crossAx val="746967880"/>
        <c:crosses val="autoZero"/>
        <c:auto val="1"/>
        <c:lblAlgn val="ctr"/>
        <c:lblOffset val="100"/>
        <c:noMultiLvlLbl val="0"/>
      </c:catAx>
      <c:valAx>
        <c:axId val="746967880"/>
        <c:scaling>
          <c:orientation val="minMax"/>
          <c:max val="2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469698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649421741430723"/>
          <c:y val="0.94488582277258437"/>
          <c:w val="0.66332999820779792"/>
          <c:h val="5.51142270229079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0543326162965138"/>
          <c:y val="2.48620681190172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課程期待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930-413B-8A59-B3039B4515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930-413B-8A59-B3039B4515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930-413B-8A59-B3039B4515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930-413B-8A59-B3039B4515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C930-413B-8A59-B3039B45158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C930-413B-8A59-B3039B45158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C930-413B-8A59-B3039B4515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工作表1!$A$2:$A$8</c:f>
              <c:strCache>
                <c:ptCount val="7"/>
                <c:pt idx="0">
                  <c:v>學習AI基礎知識</c:v>
                </c:pt>
                <c:pt idx="1">
                  <c:v>掌握AI工具和平台運用</c:v>
                </c:pt>
                <c:pt idx="2">
                  <c:v>數據分析及處理</c:v>
                </c:pt>
                <c:pt idx="3">
                  <c:v>專案管理</c:v>
                </c:pt>
                <c:pt idx="4">
                  <c:v>創新經營管理</c:v>
                </c:pt>
                <c:pt idx="5">
                  <c:v>實際案例分享與專業應用</c:v>
                </c:pt>
                <c:pt idx="6">
                  <c:v>產業趨勢</c:v>
                </c:pt>
              </c:strCache>
            </c:strRef>
          </c:cat>
          <c:val>
            <c:numRef>
              <c:f>工作表1!$B$2:$B$8</c:f>
              <c:numCache>
                <c:formatCode>0%</c:formatCode>
                <c:ptCount val="7"/>
                <c:pt idx="0">
                  <c:v>0.19</c:v>
                </c:pt>
                <c:pt idx="1">
                  <c:v>0.17</c:v>
                </c:pt>
                <c:pt idx="2">
                  <c:v>0.14000000000000001</c:v>
                </c:pt>
                <c:pt idx="3">
                  <c:v>0.14000000000000001</c:v>
                </c:pt>
                <c:pt idx="4">
                  <c:v>0.13</c:v>
                </c:pt>
                <c:pt idx="5">
                  <c:v>0.1</c:v>
                </c:pt>
                <c:pt idx="6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930-413B-8A59-B3039B4515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715772637795288"/>
          <c:y val="0.17735619565767732"/>
          <c:w val="0.35284231498573965"/>
          <c:h val="0.6975085958104918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53D8DE-4369-4879-AD6A-B535A6E88C8B}" type="doc">
      <dgm:prSet loTypeId="urn:microsoft.com/office/officeart/2005/8/layout/matrix2" loCatId="matrix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zh-TW" altLang="en-US"/>
        </a:p>
      </dgm:t>
    </dgm:pt>
    <dgm:pt modelId="{17A056A4-C891-469C-82A8-C25397061017}">
      <dgm:prSet phldrT="[文字]" custT="1"/>
      <dgm:spPr>
        <a:solidFill>
          <a:srgbClr val="33BBBD"/>
        </a:solidFill>
      </dgm:spPr>
      <dgm:t>
        <a:bodyPr/>
        <a:lstStyle/>
        <a:p>
          <a:r>
            <a:rPr lang="zh-CN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組織</a:t>
          </a:r>
          <a:endParaRPr lang="zh-TW" altLang="en-US" sz="4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93E7659-13D3-4136-B434-C08729A19996}" type="parTrans" cxnId="{BDDA8FAA-78B8-4806-BA19-4DA19A26D40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97B1B0E5-3113-4F23-8B93-9688839A49F6}" type="sibTrans" cxnId="{BDDA8FAA-78B8-4806-BA19-4DA19A26D40C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212F999-EF79-470C-B782-A4F29745FF3C}">
      <dgm:prSet phldrT="[文字]" custT="1"/>
      <dgm:spPr>
        <a:solidFill>
          <a:srgbClr val="B2C280"/>
        </a:solidFill>
      </dgm:spPr>
      <dgm:t>
        <a:bodyPr/>
        <a:lstStyle/>
        <a:p>
          <a:r>
            <a:rPr lang="zh-CN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</a:t>
          </a:r>
          <a:endParaRPr lang="zh-TW" altLang="en-US" sz="4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DAD46D5-8952-4BED-8E29-BD02745E8816}" type="parTrans" cxnId="{6B8FB22D-645B-4D5E-A171-7470807CCAF2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D42A54D-A2D2-4401-98AB-5622331D9D68}" type="sibTrans" cxnId="{6B8FB22D-645B-4D5E-A171-7470807CCAF2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B9071007-7C8E-43AF-8454-A12E675F0514}">
      <dgm:prSet phldrT="[文字]" custT="1"/>
      <dgm:spPr>
        <a:solidFill>
          <a:srgbClr val="FFD24F"/>
        </a:solidFill>
      </dgm:spPr>
      <dgm:t>
        <a:bodyPr/>
        <a:lstStyle/>
        <a:p>
          <a:r>
            <a:rPr lang="zh-CN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資安</a:t>
          </a:r>
          <a:endParaRPr lang="zh-TW" altLang="en-US" sz="4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01412BC6-6169-4172-B9EA-E5CC4A17A927}" type="parTrans" cxnId="{8A4C0A3D-C7A7-4206-89E5-1AC1C434FDC4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8550374-8100-46EE-B302-9095E3B207AD}" type="sibTrans" cxnId="{8A4C0A3D-C7A7-4206-89E5-1AC1C434FDC4}">
      <dgm:prSet/>
      <dgm:spPr/>
      <dgm:t>
        <a:bodyPr/>
        <a:lstStyle/>
        <a:p>
          <a:endParaRPr lang="zh-TW" altLang="en-US" sz="140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DD90CB30-E7AD-4868-9122-990A91701482}">
      <dgm:prSet phldrT="[文字]" custT="1"/>
      <dgm:spPr>
        <a:solidFill>
          <a:srgbClr val="F89E55"/>
        </a:solidFill>
      </dgm:spPr>
      <dgm:t>
        <a:bodyPr/>
        <a:lstStyle/>
        <a:p>
          <a:r>
            <a:rPr lang="zh-CN" altLang="en-US" sz="40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技術</a:t>
          </a:r>
          <a:endParaRPr lang="zh-TW" altLang="en-US" sz="40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F9C2430B-A78E-4F73-9DDD-74A6FFA65185}" type="parTrans" cxnId="{EA397EF3-877F-41BF-9423-1F6BD90CADCE}">
      <dgm:prSet/>
      <dgm:spPr/>
      <dgm:t>
        <a:bodyPr/>
        <a:lstStyle/>
        <a:p>
          <a:endParaRPr lang="zh-TW" altLang="en-US"/>
        </a:p>
      </dgm:t>
    </dgm:pt>
    <dgm:pt modelId="{352FE7A9-8E73-4382-A2C9-86BDA372C232}" type="sibTrans" cxnId="{EA397EF3-877F-41BF-9423-1F6BD90CADCE}">
      <dgm:prSet/>
      <dgm:spPr/>
      <dgm:t>
        <a:bodyPr/>
        <a:lstStyle/>
        <a:p>
          <a:endParaRPr lang="zh-TW" altLang="en-US"/>
        </a:p>
      </dgm:t>
    </dgm:pt>
    <dgm:pt modelId="{7EFB2DE4-070F-441A-B3A3-54A136827BFA}" type="pres">
      <dgm:prSet presAssocID="{3053D8DE-4369-4879-AD6A-B535A6E88C8B}" presName="matrix" presStyleCnt="0">
        <dgm:presLayoutVars>
          <dgm:chMax val="1"/>
          <dgm:dir/>
          <dgm:resizeHandles val="exact"/>
        </dgm:presLayoutVars>
      </dgm:prSet>
      <dgm:spPr/>
    </dgm:pt>
    <dgm:pt modelId="{4E28ABC2-A10D-447E-897C-6BE14AB8EB31}" type="pres">
      <dgm:prSet presAssocID="{3053D8DE-4369-4879-AD6A-B535A6E88C8B}" presName="axisShape" presStyleLbl="bgShp" presStyleIdx="0" presStyleCnt="1"/>
      <dgm:spPr/>
    </dgm:pt>
    <dgm:pt modelId="{F8160BA0-C795-406E-82F0-9FA3829F63F7}" type="pres">
      <dgm:prSet presAssocID="{3053D8DE-4369-4879-AD6A-B535A6E88C8B}" presName="rect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945E3A8-23AE-4D5D-B92F-78E1BBE118E8}" type="pres">
      <dgm:prSet presAssocID="{3053D8DE-4369-4879-AD6A-B535A6E88C8B}" presName="rect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9A81668-C426-4E5B-9047-0C7501917C43}" type="pres">
      <dgm:prSet presAssocID="{3053D8DE-4369-4879-AD6A-B535A6E88C8B}" presName="rect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9C71833-FBF9-450A-8A9D-E7FEA1540675}" type="pres">
      <dgm:prSet presAssocID="{3053D8DE-4369-4879-AD6A-B535A6E88C8B}" presName="rect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17A2A0C-4B66-4607-AA7A-D9BF16929C36}" type="presOf" srcId="{DD90CB30-E7AD-4868-9122-990A91701482}" destId="{49A81668-C426-4E5B-9047-0C7501917C43}" srcOrd="0" destOrd="0" presId="urn:microsoft.com/office/officeart/2005/8/layout/matrix2"/>
    <dgm:cxn modelId="{05EAF318-3CAE-44EA-BE12-ECF42A759A01}" type="presOf" srcId="{17A056A4-C891-469C-82A8-C25397061017}" destId="{F8160BA0-C795-406E-82F0-9FA3829F63F7}" srcOrd="0" destOrd="0" presId="urn:microsoft.com/office/officeart/2005/8/layout/matrix2"/>
    <dgm:cxn modelId="{6B8FB22D-645B-4D5E-A171-7470807CCAF2}" srcId="{3053D8DE-4369-4879-AD6A-B535A6E88C8B}" destId="{D212F999-EF79-470C-B782-A4F29745FF3C}" srcOrd="1" destOrd="0" parTransId="{FDAD46D5-8952-4BED-8E29-BD02745E8816}" sibTransId="{0D42A54D-A2D2-4401-98AB-5622331D9D68}"/>
    <dgm:cxn modelId="{8A4C0A3D-C7A7-4206-89E5-1AC1C434FDC4}" srcId="{3053D8DE-4369-4879-AD6A-B535A6E88C8B}" destId="{B9071007-7C8E-43AF-8454-A12E675F0514}" srcOrd="3" destOrd="0" parTransId="{01412BC6-6169-4172-B9EA-E5CC4A17A927}" sibTransId="{78550374-8100-46EE-B302-9095E3B207AD}"/>
    <dgm:cxn modelId="{7A3FDB7D-9A51-4A9E-A67E-3E92623B0BAC}" type="presOf" srcId="{D212F999-EF79-470C-B782-A4F29745FF3C}" destId="{6945E3A8-23AE-4D5D-B92F-78E1BBE118E8}" srcOrd="0" destOrd="0" presId="urn:microsoft.com/office/officeart/2005/8/layout/matrix2"/>
    <dgm:cxn modelId="{BDDA8FAA-78B8-4806-BA19-4DA19A26D40C}" srcId="{3053D8DE-4369-4879-AD6A-B535A6E88C8B}" destId="{17A056A4-C891-469C-82A8-C25397061017}" srcOrd="0" destOrd="0" parTransId="{C93E7659-13D3-4136-B434-C08729A19996}" sibTransId="{97B1B0E5-3113-4F23-8B93-9688839A49F6}"/>
    <dgm:cxn modelId="{6F1E49BF-50DC-4BD4-978F-2B2ADEA3768F}" type="presOf" srcId="{B9071007-7C8E-43AF-8454-A12E675F0514}" destId="{19C71833-FBF9-450A-8A9D-E7FEA1540675}" srcOrd="0" destOrd="0" presId="urn:microsoft.com/office/officeart/2005/8/layout/matrix2"/>
    <dgm:cxn modelId="{7F0040D9-FE26-4AAE-95B0-08D40476C09A}" type="presOf" srcId="{3053D8DE-4369-4879-AD6A-B535A6E88C8B}" destId="{7EFB2DE4-070F-441A-B3A3-54A136827BFA}" srcOrd="0" destOrd="0" presId="urn:microsoft.com/office/officeart/2005/8/layout/matrix2"/>
    <dgm:cxn modelId="{EA397EF3-877F-41BF-9423-1F6BD90CADCE}" srcId="{3053D8DE-4369-4879-AD6A-B535A6E88C8B}" destId="{DD90CB30-E7AD-4868-9122-990A91701482}" srcOrd="2" destOrd="0" parTransId="{F9C2430B-A78E-4F73-9DDD-74A6FFA65185}" sibTransId="{352FE7A9-8E73-4382-A2C9-86BDA372C232}"/>
    <dgm:cxn modelId="{28B4742D-F48D-4F63-AF52-B7E27D684F41}" type="presParOf" srcId="{7EFB2DE4-070F-441A-B3A3-54A136827BFA}" destId="{4E28ABC2-A10D-447E-897C-6BE14AB8EB31}" srcOrd="0" destOrd="0" presId="urn:microsoft.com/office/officeart/2005/8/layout/matrix2"/>
    <dgm:cxn modelId="{53CF14EC-D525-450B-9A7C-21D36B986DC7}" type="presParOf" srcId="{7EFB2DE4-070F-441A-B3A3-54A136827BFA}" destId="{F8160BA0-C795-406E-82F0-9FA3829F63F7}" srcOrd="1" destOrd="0" presId="urn:microsoft.com/office/officeart/2005/8/layout/matrix2"/>
    <dgm:cxn modelId="{55E9246E-5C60-497E-8B4C-360AE2C38E49}" type="presParOf" srcId="{7EFB2DE4-070F-441A-B3A3-54A136827BFA}" destId="{6945E3A8-23AE-4D5D-B92F-78E1BBE118E8}" srcOrd="2" destOrd="0" presId="urn:microsoft.com/office/officeart/2005/8/layout/matrix2"/>
    <dgm:cxn modelId="{4B46B7F4-A223-41B6-9FB4-29BC4272334C}" type="presParOf" srcId="{7EFB2DE4-070F-441A-B3A3-54A136827BFA}" destId="{49A81668-C426-4E5B-9047-0C7501917C43}" srcOrd="3" destOrd="0" presId="urn:microsoft.com/office/officeart/2005/8/layout/matrix2"/>
    <dgm:cxn modelId="{465B106E-E9CB-4CD7-B925-D86799BC32EE}" type="presParOf" srcId="{7EFB2DE4-070F-441A-B3A3-54A136827BFA}" destId="{19C71833-FBF9-450A-8A9D-E7FEA1540675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985553-E2CB-4441-9E52-BD64E25205F8}" type="doc">
      <dgm:prSet loTypeId="urn:microsoft.com/office/officeart/2005/8/layout/cycle3" loCatId="cycle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zh-TW" altLang="en-US"/>
        </a:p>
      </dgm:t>
    </dgm:pt>
    <dgm:pt modelId="{4665AACA-3942-4A40-9633-E9EC9E512030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數據品質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770A9F38-7F51-44FB-8223-38A0BEF4568E}" type="parTrans" cxnId="{281A457E-0E1C-4254-82FE-752D362B3B7A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D51668F-2167-4B29-880C-0006693C9371}" type="sibTrans" cxnId="{281A457E-0E1C-4254-82FE-752D362B3B7A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B4EE137-D549-47E5-A1A1-C3435067FC60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數據安全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FF0CABD-CC44-46FB-8CA7-2EF7C864BDB5}" type="parTrans" cxnId="{546F9DA4-D2A4-41FC-A851-3EBFDC9ED4E5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31E8089-D5D1-4C81-A2BC-867C11E5862C}" type="sibTrans" cxnId="{546F9DA4-D2A4-41FC-A851-3EBFDC9ED4E5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DA8F072-D2ED-4BF0-9BAD-6586DF4506FE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數據標準化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CCD74A3-A21F-4857-BC3A-55A8EFE2C80B}" type="parTrans" cxnId="{80C176C8-888D-4E92-90B5-65CD2F4A7C8B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8A6BD1CE-4700-4B48-9C65-428BB75A94FA}" type="sibTrans" cxnId="{80C176C8-888D-4E92-90B5-65CD2F4A7C8B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6216A88-34CB-4DB1-AD5A-4A60B7558CFF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訪問與分享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5616485-4A8D-4E11-A054-CBAACB150E97}" type="parTrans" cxnId="{AEA8B2F8-5DE1-4877-97D6-7CBFAB860298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1F63B2A0-D4A6-4C8D-9BD4-82D652E06D6E}" type="sibTrans" cxnId="{AEA8B2F8-5DE1-4877-97D6-7CBFAB860298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574EA6D-EEF1-4F5A-82EF-580BA9FF7971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生命週期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41B26612-7747-401A-9BE5-4720D827F818}" type="parTrans" cxnId="{8F379B9B-7051-43BC-9122-8ACF2611F20D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405EB7C-DA63-46C1-A9F2-3C1FA3382463}" type="sibTrans" cxnId="{8F379B9B-7051-43BC-9122-8ACF2611F20D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7FF1046-E09E-45EC-A0FA-99BCE31E1D4F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所有權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731BF0A-C411-4458-86D0-A8831B8A9216}" type="parTrans" cxnId="{7F9E30A6-9F2D-486B-902D-8861944A3BAE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383BB5EE-5CC4-4A00-AC8B-1F52C2846DE0}" type="sibTrans" cxnId="{7F9E30A6-9F2D-486B-902D-8861944A3BAE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C202E3-C9A6-4099-937F-9CEF88FF18C7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管理機制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649AF531-6806-4EC1-86ED-918992C0DCB2}" type="parTrans" cxnId="{9232FC09-7279-439F-9B78-26CFFA690A87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5028363-039F-4D5F-81CE-5A2AD39DAA84}" type="sibTrans" cxnId="{9232FC09-7279-439F-9B78-26CFFA690A87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F2C8AFBF-FFAC-41F5-A711-1C9F2A13EC75}">
      <dgm:prSet phldrT="[文字]" custT="1"/>
      <dgm:spPr/>
      <dgm:t>
        <a:bodyPr/>
        <a:lstStyle/>
        <a:p>
          <a:r>
            <a:rPr lang="zh-CN" altLang="en-US" sz="1800" b="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監督審核</a:t>
          </a:r>
          <a:endParaRPr lang="zh-TW" altLang="en-US" sz="1800" b="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B248E653-C7AD-40E4-95F0-9F15917B6021}" type="parTrans" cxnId="{C9283295-0AAB-46B6-8B3E-F7E5581C69B6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D23B7CD1-1F5E-498E-8D47-3D2FA922B0FC}" type="sibTrans" cxnId="{C9283295-0AAB-46B6-8B3E-F7E5581C69B6}">
      <dgm:prSet/>
      <dgm:spPr/>
      <dgm:t>
        <a:bodyPr/>
        <a:lstStyle/>
        <a:p>
          <a:endParaRPr lang="zh-TW" altLang="en-US" sz="1800" b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5893E568-BD5B-4876-BFA5-1EFFDDE7D74D}" type="pres">
      <dgm:prSet presAssocID="{A7985553-E2CB-4441-9E52-BD64E25205F8}" presName="Name0" presStyleCnt="0">
        <dgm:presLayoutVars>
          <dgm:dir/>
          <dgm:resizeHandles val="exact"/>
        </dgm:presLayoutVars>
      </dgm:prSet>
      <dgm:spPr/>
    </dgm:pt>
    <dgm:pt modelId="{6DD6D20A-CE92-45CF-86FA-F2674F5BFE17}" type="pres">
      <dgm:prSet presAssocID="{A7985553-E2CB-4441-9E52-BD64E25205F8}" presName="cycle" presStyleCnt="0"/>
      <dgm:spPr/>
    </dgm:pt>
    <dgm:pt modelId="{4C58500F-1F73-4174-8512-238023448F8A}" type="pres">
      <dgm:prSet presAssocID="{4665AACA-3942-4A40-9633-E9EC9E512030}" presName="nodeFirstNode" presStyleLbl="node1" presStyleIdx="0" presStyleCnt="8">
        <dgm:presLayoutVars>
          <dgm:bulletEnabled val="1"/>
        </dgm:presLayoutVars>
      </dgm:prSet>
      <dgm:spPr/>
    </dgm:pt>
    <dgm:pt modelId="{41AECEA3-EE30-47D5-BD46-AB5B6BC47728}" type="pres">
      <dgm:prSet presAssocID="{CD51668F-2167-4B29-880C-0006693C9371}" presName="sibTransFirstNode" presStyleLbl="bgShp" presStyleIdx="0" presStyleCnt="1"/>
      <dgm:spPr/>
    </dgm:pt>
    <dgm:pt modelId="{67B623D5-1FBA-4597-98F6-A84D73078518}" type="pres">
      <dgm:prSet presAssocID="{0B4EE137-D549-47E5-A1A1-C3435067FC60}" presName="nodeFollowingNodes" presStyleLbl="node1" presStyleIdx="1" presStyleCnt="8">
        <dgm:presLayoutVars>
          <dgm:bulletEnabled val="1"/>
        </dgm:presLayoutVars>
      </dgm:prSet>
      <dgm:spPr/>
    </dgm:pt>
    <dgm:pt modelId="{9326C538-191B-42D7-B935-1B8C6FF5D13E}" type="pres">
      <dgm:prSet presAssocID="{ADA8F072-D2ED-4BF0-9BAD-6586DF4506FE}" presName="nodeFollowingNodes" presStyleLbl="node1" presStyleIdx="2" presStyleCnt="8">
        <dgm:presLayoutVars>
          <dgm:bulletEnabled val="1"/>
        </dgm:presLayoutVars>
      </dgm:prSet>
      <dgm:spPr/>
    </dgm:pt>
    <dgm:pt modelId="{E221823B-3AFE-4D3C-9002-6CFE54802E00}" type="pres">
      <dgm:prSet presAssocID="{B6216A88-34CB-4DB1-AD5A-4A60B7558CFF}" presName="nodeFollowingNodes" presStyleLbl="node1" presStyleIdx="3" presStyleCnt="8">
        <dgm:presLayoutVars>
          <dgm:bulletEnabled val="1"/>
        </dgm:presLayoutVars>
      </dgm:prSet>
      <dgm:spPr/>
    </dgm:pt>
    <dgm:pt modelId="{9014891C-ED37-470C-A883-8046E7A5BA6C}" type="pres">
      <dgm:prSet presAssocID="{F574EA6D-EEF1-4F5A-82EF-580BA9FF7971}" presName="nodeFollowingNodes" presStyleLbl="node1" presStyleIdx="4" presStyleCnt="8">
        <dgm:presLayoutVars>
          <dgm:bulletEnabled val="1"/>
        </dgm:presLayoutVars>
      </dgm:prSet>
      <dgm:spPr/>
    </dgm:pt>
    <dgm:pt modelId="{EF7AA666-6BCA-4E93-A032-8AF413ACEC21}" type="pres">
      <dgm:prSet presAssocID="{C7FF1046-E09E-45EC-A0FA-99BCE31E1D4F}" presName="nodeFollowingNodes" presStyleLbl="node1" presStyleIdx="5" presStyleCnt="8">
        <dgm:presLayoutVars>
          <dgm:bulletEnabled val="1"/>
        </dgm:presLayoutVars>
      </dgm:prSet>
      <dgm:spPr/>
    </dgm:pt>
    <dgm:pt modelId="{C5F49F5A-390D-42AE-8094-179AB541E461}" type="pres">
      <dgm:prSet presAssocID="{C4C202E3-C9A6-4099-937F-9CEF88FF18C7}" presName="nodeFollowingNodes" presStyleLbl="node1" presStyleIdx="6" presStyleCnt="8">
        <dgm:presLayoutVars>
          <dgm:bulletEnabled val="1"/>
        </dgm:presLayoutVars>
      </dgm:prSet>
      <dgm:spPr/>
    </dgm:pt>
    <dgm:pt modelId="{6AD77586-09B9-44AA-9B64-581681076E5D}" type="pres">
      <dgm:prSet presAssocID="{F2C8AFBF-FFAC-41F5-A711-1C9F2A13EC75}" presName="nodeFollowingNodes" presStyleLbl="node1" presStyleIdx="7" presStyleCnt="8">
        <dgm:presLayoutVars>
          <dgm:bulletEnabled val="1"/>
        </dgm:presLayoutVars>
      </dgm:prSet>
      <dgm:spPr/>
    </dgm:pt>
  </dgm:ptLst>
  <dgm:cxnLst>
    <dgm:cxn modelId="{9232FC09-7279-439F-9B78-26CFFA690A87}" srcId="{A7985553-E2CB-4441-9E52-BD64E25205F8}" destId="{C4C202E3-C9A6-4099-937F-9CEF88FF18C7}" srcOrd="6" destOrd="0" parTransId="{649AF531-6806-4EC1-86ED-918992C0DCB2}" sibTransId="{95028363-039F-4D5F-81CE-5A2AD39DAA84}"/>
    <dgm:cxn modelId="{CEDAF70C-C492-4639-AF85-BB3C87E43A40}" type="presOf" srcId="{CD51668F-2167-4B29-880C-0006693C9371}" destId="{41AECEA3-EE30-47D5-BD46-AB5B6BC47728}" srcOrd="0" destOrd="0" presId="urn:microsoft.com/office/officeart/2005/8/layout/cycle3"/>
    <dgm:cxn modelId="{CCE96614-8BFB-44D3-8BDF-F944DC56EBF1}" type="presOf" srcId="{0B4EE137-D549-47E5-A1A1-C3435067FC60}" destId="{67B623D5-1FBA-4597-98F6-A84D73078518}" srcOrd="0" destOrd="0" presId="urn:microsoft.com/office/officeart/2005/8/layout/cycle3"/>
    <dgm:cxn modelId="{2BFDCA17-B7C0-431A-89E3-2DCE445BA9DC}" type="presOf" srcId="{B6216A88-34CB-4DB1-AD5A-4A60B7558CFF}" destId="{E221823B-3AFE-4D3C-9002-6CFE54802E00}" srcOrd="0" destOrd="0" presId="urn:microsoft.com/office/officeart/2005/8/layout/cycle3"/>
    <dgm:cxn modelId="{44930041-543C-4E8A-AE88-806060936657}" type="presOf" srcId="{A7985553-E2CB-4441-9E52-BD64E25205F8}" destId="{5893E568-BD5B-4876-BFA5-1EFFDDE7D74D}" srcOrd="0" destOrd="0" presId="urn:microsoft.com/office/officeart/2005/8/layout/cycle3"/>
    <dgm:cxn modelId="{047A2445-02EE-42BA-B831-EB00CA053F7A}" type="presOf" srcId="{C4C202E3-C9A6-4099-937F-9CEF88FF18C7}" destId="{C5F49F5A-390D-42AE-8094-179AB541E461}" srcOrd="0" destOrd="0" presId="urn:microsoft.com/office/officeart/2005/8/layout/cycle3"/>
    <dgm:cxn modelId="{AACB827D-A0B2-4E02-97F9-F7A80BFF4904}" type="presOf" srcId="{F574EA6D-EEF1-4F5A-82EF-580BA9FF7971}" destId="{9014891C-ED37-470C-A883-8046E7A5BA6C}" srcOrd="0" destOrd="0" presId="urn:microsoft.com/office/officeart/2005/8/layout/cycle3"/>
    <dgm:cxn modelId="{281A457E-0E1C-4254-82FE-752D362B3B7A}" srcId="{A7985553-E2CB-4441-9E52-BD64E25205F8}" destId="{4665AACA-3942-4A40-9633-E9EC9E512030}" srcOrd="0" destOrd="0" parTransId="{770A9F38-7F51-44FB-8223-38A0BEF4568E}" sibTransId="{CD51668F-2167-4B29-880C-0006693C9371}"/>
    <dgm:cxn modelId="{C9283295-0AAB-46B6-8B3E-F7E5581C69B6}" srcId="{A7985553-E2CB-4441-9E52-BD64E25205F8}" destId="{F2C8AFBF-FFAC-41F5-A711-1C9F2A13EC75}" srcOrd="7" destOrd="0" parTransId="{B248E653-C7AD-40E4-95F0-9F15917B6021}" sibTransId="{D23B7CD1-1F5E-498E-8D47-3D2FA922B0FC}"/>
    <dgm:cxn modelId="{8F379B9B-7051-43BC-9122-8ACF2611F20D}" srcId="{A7985553-E2CB-4441-9E52-BD64E25205F8}" destId="{F574EA6D-EEF1-4F5A-82EF-580BA9FF7971}" srcOrd="4" destOrd="0" parTransId="{41B26612-7747-401A-9BE5-4720D827F818}" sibTransId="{0405EB7C-DA63-46C1-A9F2-3C1FA3382463}"/>
    <dgm:cxn modelId="{25AFBD9F-6F9B-4EF3-9507-2FD6853B3F3D}" type="presOf" srcId="{F2C8AFBF-FFAC-41F5-A711-1C9F2A13EC75}" destId="{6AD77586-09B9-44AA-9B64-581681076E5D}" srcOrd="0" destOrd="0" presId="urn:microsoft.com/office/officeart/2005/8/layout/cycle3"/>
    <dgm:cxn modelId="{546F9DA4-D2A4-41FC-A851-3EBFDC9ED4E5}" srcId="{A7985553-E2CB-4441-9E52-BD64E25205F8}" destId="{0B4EE137-D549-47E5-A1A1-C3435067FC60}" srcOrd="1" destOrd="0" parTransId="{BFF0CABD-CC44-46FB-8CA7-2EF7C864BDB5}" sibTransId="{031E8089-D5D1-4C81-A2BC-867C11E5862C}"/>
    <dgm:cxn modelId="{7F9E30A6-9F2D-486B-902D-8861944A3BAE}" srcId="{A7985553-E2CB-4441-9E52-BD64E25205F8}" destId="{C7FF1046-E09E-45EC-A0FA-99BCE31E1D4F}" srcOrd="5" destOrd="0" parTransId="{F731BF0A-C411-4458-86D0-A8831B8A9216}" sibTransId="{383BB5EE-5CC4-4A00-AC8B-1F52C2846DE0}"/>
    <dgm:cxn modelId="{E3743CAA-C339-4609-B2FC-2ACA1210373A}" type="presOf" srcId="{ADA8F072-D2ED-4BF0-9BAD-6586DF4506FE}" destId="{9326C538-191B-42D7-B935-1B8C6FF5D13E}" srcOrd="0" destOrd="0" presId="urn:microsoft.com/office/officeart/2005/8/layout/cycle3"/>
    <dgm:cxn modelId="{80C176C8-888D-4E92-90B5-65CD2F4A7C8B}" srcId="{A7985553-E2CB-4441-9E52-BD64E25205F8}" destId="{ADA8F072-D2ED-4BF0-9BAD-6586DF4506FE}" srcOrd="2" destOrd="0" parTransId="{CCCD74A3-A21F-4857-BC3A-55A8EFE2C80B}" sibTransId="{8A6BD1CE-4700-4B48-9C65-428BB75A94FA}"/>
    <dgm:cxn modelId="{7962CBD5-3091-41BE-87A0-A3FC4B20B6F4}" type="presOf" srcId="{C7FF1046-E09E-45EC-A0FA-99BCE31E1D4F}" destId="{EF7AA666-6BCA-4E93-A032-8AF413ACEC21}" srcOrd="0" destOrd="0" presId="urn:microsoft.com/office/officeart/2005/8/layout/cycle3"/>
    <dgm:cxn modelId="{1976EBDB-FAF0-4FC2-87BB-A2060573F8E8}" type="presOf" srcId="{4665AACA-3942-4A40-9633-E9EC9E512030}" destId="{4C58500F-1F73-4174-8512-238023448F8A}" srcOrd="0" destOrd="0" presId="urn:microsoft.com/office/officeart/2005/8/layout/cycle3"/>
    <dgm:cxn modelId="{AEA8B2F8-5DE1-4877-97D6-7CBFAB860298}" srcId="{A7985553-E2CB-4441-9E52-BD64E25205F8}" destId="{B6216A88-34CB-4DB1-AD5A-4A60B7558CFF}" srcOrd="3" destOrd="0" parTransId="{C5616485-4A8D-4E11-A054-CBAACB150E97}" sibTransId="{1F63B2A0-D4A6-4C8D-9BD4-82D652E06D6E}"/>
    <dgm:cxn modelId="{17A301B3-7CFA-43E0-8D69-943FD930BCB8}" type="presParOf" srcId="{5893E568-BD5B-4876-BFA5-1EFFDDE7D74D}" destId="{6DD6D20A-CE92-45CF-86FA-F2674F5BFE17}" srcOrd="0" destOrd="0" presId="urn:microsoft.com/office/officeart/2005/8/layout/cycle3"/>
    <dgm:cxn modelId="{89549FDF-9262-4CF3-A3A4-3EC0EB7154E7}" type="presParOf" srcId="{6DD6D20A-CE92-45CF-86FA-F2674F5BFE17}" destId="{4C58500F-1F73-4174-8512-238023448F8A}" srcOrd="0" destOrd="0" presId="urn:microsoft.com/office/officeart/2005/8/layout/cycle3"/>
    <dgm:cxn modelId="{8D299067-2847-4D74-9E48-EFAB643F1185}" type="presParOf" srcId="{6DD6D20A-CE92-45CF-86FA-F2674F5BFE17}" destId="{41AECEA3-EE30-47D5-BD46-AB5B6BC47728}" srcOrd="1" destOrd="0" presId="urn:microsoft.com/office/officeart/2005/8/layout/cycle3"/>
    <dgm:cxn modelId="{F57D37C3-936A-478E-8CBA-CC97A639B388}" type="presParOf" srcId="{6DD6D20A-CE92-45CF-86FA-F2674F5BFE17}" destId="{67B623D5-1FBA-4597-98F6-A84D73078518}" srcOrd="2" destOrd="0" presId="urn:microsoft.com/office/officeart/2005/8/layout/cycle3"/>
    <dgm:cxn modelId="{DC36CB33-195A-47CF-9608-B9340E9710F2}" type="presParOf" srcId="{6DD6D20A-CE92-45CF-86FA-F2674F5BFE17}" destId="{9326C538-191B-42D7-B935-1B8C6FF5D13E}" srcOrd="3" destOrd="0" presId="urn:microsoft.com/office/officeart/2005/8/layout/cycle3"/>
    <dgm:cxn modelId="{97EE6C54-0067-4C0D-9A9F-EEF136D170AE}" type="presParOf" srcId="{6DD6D20A-CE92-45CF-86FA-F2674F5BFE17}" destId="{E221823B-3AFE-4D3C-9002-6CFE54802E00}" srcOrd="4" destOrd="0" presId="urn:microsoft.com/office/officeart/2005/8/layout/cycle3"/>
    <dgm:cxn modelId="{2D315651-0A5A-4B3F-B58D-B6AAC0F90EFE}" type="presParOf" srcId="{6DD6D20A-CE92-45CF-86FA-F2674F5BFE17}" destId="{9014891C-ED37-470C-A883-8046E7A5BA6C}" srcOrd="5" destOrd="0" presId="urn:microsoft.com/office/officeart/2005/8/layout/cycle3"/>
    <dgm:cxn modelId="{C532EC72-8E26-4A85-86E8-9CF4EE09A1E1}" type="presParOf" srcId="{6DD6D20A-CE92-45CF-86FA-F2674F5BFE17}" destId="{EF7AA666-6BCA-4E93-A032-8AF413ACEC21}" srcOrd="6" destOrd="0" presId="urn:microsoft.com/office/officeart/2005/8/layout/cycle3"/>
    <dgm:cxn modelId="{DE0F184D-4EF8-4F4D-982D-74FBE2FA216A}" type="presParOf" srcId="{6DD6D20A-CE92-45CF-86FA-F2674F5BFE17}" destId="{C5F49F5A-390D-42AE-8094-179AB541E461}" srcOrd="7" destOrd="0" presId="urn:microsoft.com/office/officeart/2005/8/layout/cycle3"/>
    <dgm:cxn modelId="{844C47BE-67B9-42F1-B20F-C77107C2E5D5}" type="presParOf" srcId="{6DD6D20A-CE92-45CF-86FA-F2674F5BFE17}" destId="{6AD77586-09B9-44AA-9B64-581681076E5D}" srcOrd="8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6A0562-D675-42F3-917C-C36C7C829133}" type="doc">
      <dgm:prSet loTypeId="urn:microsoft.com/office/officeart/2005/8/layout/chevron1" loCatId="process" qsTypeId="urn:microsoft.com/office/officeart/2005/8/quickstyle/simple1" qsCatId="simple" csTypeId="urn:microsoft.com/office/officeart/2005/8/colors/accent1_5" csCatId="accent1" phldr="1"/>
      <dgm:spPr/>
    </dgm:pt>
    <dgm:pt modelId="{4682C48A-C62B-4D96-B5CD-8ACA335DA4FF}">
      <dgm:prSet phldrT="[文字]" custT="1"/>
      <dgm:spPr/>
      <dgm:t>
        <a:bodyPr/>
        <a:lstStyle/>
        <a:p>
          <a:r>
            <a:rPr lang="en-US" altLang="zh-TW" sz="1600" b="1">
              <a:latin typeface="+mj-ea"/>
              <a:ea typeface="+mj-ea"/>
            </a:rPr>
            <a:t>Voice-activated</a:t>
          </a:r>
          <a:endParaRPr lang="zh-TW" altLang="en-US" sz="1600" b="1" dirty="0">
            <a:latin typeface="+mj-ea"/>
            <a:ea typeface="+mj-ea"/>
          </a:endParaRPr>
        </a:p>
      </dgm:t>
    </dgm:pt>
    <dgm:pt modelId="{2E127FFA-C7DC-403B-8092-4C10D6B2D44E}" type="parTrans" cxnId="{6785B791-1828-4EB2-A24D-CF1A21345DEB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4B9326C0-6F95-4FD2-91C1-B758CFE4F400}" type="sibTrans" cxnId="{6785B791-1828-4EB2-A24D-CF1A21345DEB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4624BD86-D435-47CA-AC77-C9E8D5974D63}">
      <dgm:prSet phldrT="[文字]" custT="1"/>
      <dgm:spPr/>
      <dgm:t>
        <a:bodyPr/>
        <a:lstStyle/>
        <a:p>
          <a:r>
            <a:rPr lang="en-US" altLang="zh-TW" sz="1600" b="1" dirty="0">
              <a:latin typeface="+mj-ea"/>
              <a:ea typeface="+mj-ea"/>
            </a:rPr>
            <a:t>Diverse Recognition</a:t>
          </a:r>
          <a:endParaRPr lang="zh-TW" altLang="en-US" sz="1600" b="1" dirty="0">
            <a:latin typeface="+mj-ea"/>
            <a:ea typeface="+mj-ea"/>
          </a:endParaRPr>
        </a:p>
      </dgm:t>
    </dgm:pt>
    <dgm:pt modelId="{75B2706F-ED3B-45C9-9B84-C9C74FDC397F}" type="parTrans" cxnId="{94070693-2B35-4FEE-AE8D-E6D121EE924C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C0EAC249-3689-4987-BB7B-24C889EC66A4}" type="sibTrans" cxnId="{94070693-2B35-4FEE-AE8D-E6D121EE924C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6EFB9148-3833-49C1-A761-664EC638AC5A}">
      <dgm:prSet phldrT="[文字]" custT="1"/>
      <dgm:spPr/>
      <dgm:t>
        <a:bodyPr/>
        <a:lstStyle/>
        <a:p>
          <a:r>
            <a:rPr lang="en-US" altLang="zh-TW" sz="1600" b="1">
              <a:latin typeface="+mj-ea"/>
              <a:ea typeface="+mj-ea"/>
            </a:rPr>
            <a:t>Authority</a:t>
          </a:r>
          <a:endParaRPr lang="zh-TW" altLang="en-US" sz="1600" b="1" dirty="0">
            <a:latin typeface="+mj-ea"/>
            <a:ea typeface="+mj-ea"/>
          </a:endParaRPr>
        </a:p>
      </dgm:t>
    </dgm:pt>
    <dgm:pt modelId="{1E04454B-1D0B-4527-BC93-E2B20AB5EDDA}" type="parTrans" cxnId="{18C11402-95D0-45D2-86FE-133C22BA2EAA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861AF0A9-9164-4FAB-B652-99CB07DFE733}" type="sibTrans" cxnId="{18C11402-95D0-45D2-86FE-133C22BA2EAA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E4E9302B-D557-47A3-BDFE-04F107976263}">
      <dgm:prSet phldrT="[文字]" custT="1"/>
      <dgm:spPr/>
      <dgm:t>
        <a:bodyPr/>
        <a:lstStyle/>
        <a:p>
          <a:r>
            <a:rPr lang="en-US" altLang="zh-TW" sz="1600" b="1">
              <a:latin typeface="+mj-ea"/>
              <a:ea typeface="+mj-ea"/>
            </a:rPr>
            <a:t>Interactive</a:t>
          </a:r>
          <a:endParaRPr lang="zh-TW" altLang="en-US" sz="1600" b="1" dirty="0">
            <a:latin typeface="+mj-ea"/>
            <a:ea typeface="+mj-ea"/>
          </a:endParaRPr>
        </a:p>
      </dgm:t>
    </dgm:pt>
    <dgm:pt modelId="{12EF1017-7FE8-409F-8602-28267024A45F}" type="parTrans" cxnId="{C6924D2F-6D28-4953-A037-4BF389EE27E8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A953BB8C-5A2B-4AFB-8D11-949B68AE22A5}" type="sibTrans" cxnId="{C6924D2F-6D28-4953-A037-4BF389EE27E8}">
      <dgm:prSet/>
      <dgm:spPr/>
      <dgm:t>
        <a:bodyPr/>
        <a:lstStyle/>
        <a:p>
          <a:endParaRPr lang="zh-TW" altLang="en-US" sz="1800" b="1">
            <a:solidFill>
              <a:sysClr val="windowText" lastClr="000000"/>
            </a:solidFill>
            <a:latin typeface="+mj-ea"/>
            <a:ea typeface="+mj-ea"/>
          </a:endParaRPr>
        </a:p>
      </dgm:t>
    </dgm:pt>
    <dgm:pt modelId="{8BEB2B2F-60C4-41F4-A24C-B6EC2ACA03DC}" type="pres">
      <dgm:prSet presAssocID="{BB6A0562-D675-42F3-917C-C36C7C829133}" presName="Name0" presStyleCnt="0">
        <dgm:presLayoutVars>
          <dgm:dir/>
          <dgm:animLvl val="lvl"/>
          <dgm:resizeHandles val="exact"/>
        </dgm:presLayoutVars>
      </dgm:prSet>
      <dgm:spPr/>
    </dgm:pt>
    <dgm:pt modelId="{3292286A-4564-44DD-83FF-6F41C704F298}" type="pres">
      <dgm:prSet presAssocID="{4682C48A-C62B-4D96-B5CD-8ACA335DA4FF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880364A5-7461-4D6D-9474-A90A0AABF3B6}" type="pres">
      <dgm:prSet presAssocID="{4B9326C0-6F95-4FD2-91C1-B758CFE4F400}" presName="parTxOnlySpace" presStyleCnt="0"/>
      <dgm:spPr/>
    </dgm:pt>
    <dgm:pt modelId="{96617A9F-E5B5-44CF-9151-2081F4773097}" type="pres">
      <dgm:prSet presAssocID="{4624BD86-D435-47CA-AC77-C9E8D5974D63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06E679E-6D8C-4198-B93B-F3937C1F919F}" type="pres">
      <dgm:prSet presAssocID="{C0EAC249-3689-4987-BB7B-24C889EC66A4}" presName="parTxOnlySpace" presStyleCnt="0"/>
      <dgm:spPr/>
    </dgm:pt>
    <dgm:pt modelId="{5160FF44-B2B4-4009-844F-05A57611D9FC}" type="pres">
      <dgm:prSet presAssocID="{6EFB9148-3833-49C1-A761-664EC638AC5A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525472F6-6A78-4E43-9D95-AEB08BCEDB80}" type="pres">
      <dgm:prSet presAssocID="{861AF0A9-9164-4FAB-B652-99CB07DFE733}" presName="parTxOnlySpace" presStyleCnt="0"/>
      <dgm:spPr/>
    </dgm:pt>
    <dgm:pt modelId="{5B568915-D036-43E3-B679-3D16E5877E89}" type="pres">
      <dgm:prSet presAssocID="{E4E9302B-D557-47A3-BDFE-04F107976263}" presName="parTxOnly" presStyleLbl="node1" presStyleIdx="3" presStyleCnt="4" custLinFactNeighborX="1718" custLinFactNeighborY="2297">
        <dgm:presLayoutVars>
          <dgm:chMax val="0"/>
          <dgm:chPref val="0"/>
          <dgm:bulletEnabled val="1"/>
        </dgm:presLayoutVars>
      </dgm:prSet>
      <dgm:spPr/>
    </dgm:pt>
  </dgm:ptLst>
  <dgm:cxnLst>
    <dgm:cxn modelId="{18C11402-95D0-45D2-86FE-133C22BA2EAA}" srcId="{BB6A0562-D675-42F3-917C-C36C7C829133}" destId="{6EFB9148-3833-49C1-A761-664EC638AC5A}" srcOrd="2" destOrd="0" parTransId="{1E04454B-1D0B-4527-BC93-E2B20AB5EDDA}" sibTransId="{861AF0A9-9164-4FAB-B652-99CB07DFE733}"/>
    <dgm:cxn modelId="{C6924D2F-6D28-4953-A037-4BF389EE27E8}" srcId="{BB6A0562-D675-42F3-917C-C36C7C829133}" destId="{E4E9302B-D557-47A3-BDFE-04F107976263}" srcOrd="3" destOrd="0" parTransId="{12EF1017-7FE8-409F-8602-28267024A45F}" sibTransId="{A953BB8C-5A2B-4AFB-8D11-949B68AE22A5}"/>
    <dgm:cxn modelId="{DF052D68-E0AD-4588-9E90-DDDBC4527BD9}" type="presOf" srcId="{6EFB9148-3833-49C1-A761-664EC638AC5A}" destId="{5160FF44-B2B4-4009-844F-05A57611D9FC}" srcOrd="0" destOrd="0" presId="urn:microsoft.com/office/officeart/2005/8/layout/chevron1"/>
    <dgm:cxn modelId="{80074970-5C7F-4E23-8EF3-3B822CF115ED}" type="presOf" srcId="{BB6A0562-D675-42F3-917C-C36C7C829133}" destId="{8BEB2B2F-60C4-41F4-A24C-B6EC2ACA03DC}" srcOrd="0" destOrd="0" presId="urn:microsoft.com/office/officeart/2005/8/layout/chevron1"/>
    <dgm:cxn modelId="{51663B84-D9F8-4C5F-B0FF-BB56F0D7161C}" type="presOf" srcId="{E4E9302B-D557-47A3-BDFE-04F107976263}" destId="{5B568915-D036-43E3-B679-3D16E5877E89}" srcOrd="0" destOrd="0" presId="urn:microsoft.com/office/officeart/2005/8/layout/chevron1"/>
    <dgm:cxn modelId="{6785B791-1828-4EB2-A24D-CF1A21345DEB}" srcId="{BB6A0562-D675-42F3-917C-C36C7C829133}" destId="{4682C48A-C62B-4D96-B5CD-8ACA335DA4FF}" srcOrd="0" destOrd="0" parTransId="{2E127FFA-C7DC-403B-8092-4C10D6B2D44E}" sibTransId="{4B9326C0-6F95-4FD2-91C1-B758CFE4F400}"/>
    <dgm:cxn modelId="{94070693-2B35-4FEE-AE8D-E6D121EE924C}" srcId="{BB6A0562-D675-42F3-917C-C36C7C829133}" destId="{4624BD86-D435-47CA-AC77-C9E8D5974D63}" srcOrd="1" destOrd="0" parTransId="{75B2706F-ED3B-45C9-9B84-C9C74FDC397F}" sibTransId="{C0EAC249-3689-4987-BB7B-24C889EC66A4}"/>
    <dgm:cxn modelId="{045F56AD-301D-4842-8D13-44EC6C04918E}" type="presOf" srcId="{4624BD86-D435-47CA-AC77-C9E8D5974D63}" destId="{96617A9F-E5B5-44CF-9151-2081F4773097}" srcOrd="0" destOrd="0" presId="urn:microsoft.com/office/officeart/2005/8/layout/chevron1"/>
    <dgm:cxn modelId="{FC04B7ED-EAA2-411E-B29D-066D0B13E0BC}" type="presOf" srcId="{4682C48A-C62B-4D96-B5CD-8ACA335DA4FF}" destId="{3292286A-4564-44DD-83FF-6F41C704F298}" srcOrd="0" destOrd="0" presId="urn:microsoft.com/office/officeart/2005/8/layout/chevron1"/>
    <dgm:cxn modelId="{DA14C6FE-8B7A-4F20-83B1-B933705853C0}" type="presParOf" srcId="{8BEB2B2F-60C4-41F4-A24C-B6EC2ACA03DC}" destId="{3292286A-4564-44DD-83FF-6F41C704F298}" srcOrd="0" destOrd="0" presId="urn:microsoft.com/office/officeart/2005/8/layout/chevron1"/>
    <dgm:cxn modelId="{FBE2BF13-6843-4362-828A-09AA7537ABBB}" type="presParOf" srcId="{8BEB2B2F-60C4-41F4-A24C-B6EC2ACA03DC}" destId="{880364A5-7461-4D6D-9474-A90A0AABF3B6}" srcOrd="1" destOrd="0" presId="urn:microsoft.com/office/officeart/2005/8/layout/chevron1"/>
    <dgm:cxn modelId="{423AACD8-1251-4664-89E6-7FA426D629AE}" type="presParOf" srcId="{8BEB2B2F-60C4-41F4-A24C-B6EC2ACA03DC}" destId="{96617A9F-E5B5-44CF-9151-2081F4773097}" srcOrd="2" destOrd="0" presId="urn:microsoft.com/office/officeart/2005/8/layout/chevron1"/>
    <dgm:cxn modelId="{EDC51EB9-045B-4851-99B4-D725E709E46C}" type="presParOf" srcId="{8BEB2B2F-60C4-41F4-A24C-B6EC2ACA03DC}" destId="{106E679E-6D8C-4198-B93B-F3937C1F919F}" srcOrd="3" destOrd="0" presId="urn:microsoft.com/office/officeart/2005/8/layout/chevron1"/>
    <dgm:cxn modelId="{7E17B0B0-DD64-47BE-972F-D10387151608}" type="presParOf" srcId="{8BEB2B2F-60C4-41F4-A24C-B6EC2ACA03DC}" destId="{5160FF44-B2B4-4009-844F-05A57611D9FC}" srcOrd="4" destOrd="0" presId="urn:microsoft.com/office/officeart/2005/8/layout/chevron1"/>
    <dgm:cxn modelId="{1C097F93-E01E-46A6-A241-F54F7BC498B6}" type="presParOf" srcId="{8BEB2B2F-60C4-41F4-A24C-B6EC2ACA03DC}" destId="{525472F6-6A78-4E43-9D95-AEB08BCEDB80}" srcOrd="5" destOrd="0" presId="urn:microsoft.com/office/officeart/2005/8/layout/chevron1"/>
    <dgm:cxn modelId="{810485C1-E835-40B6-9BB7-D1D0BEC2F295}" type="presParOf" srcId="{8BEB2B2F-60C4-41F4-A24C-B6EC2ACA03DC}" destId="{5B568915-D036-43E3-B679-3D16E5877E8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199BA39-07B1-421F-B71F-04EA6226C432}" type="doc">
      <dgm:prSet loTypeId="urn:microsoft.com/office/officeart/2005/8/layout/radial6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TW" altLang="en-US"/>
        </a:p>
      </dgm:t>
    </dgm:pt>
    <dgm:pt modelId="{F12BE1EB-45F5-4D96-B081-DF8E089EE889}">
      <dgm:prSet phldrT="[文字]" custT="1"/>
      <dgm:spPr/>
      <dgm:t>
        <a:bodyPr/>
        <a:lstStyle/>
        <a:p>
          <a:r>
            <a: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CPS</a:t>
          </a:r>
          <a:endParaRPr lang="zh-TW" altLang="en-US" sz="32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61FB81D-3AF1-4856-9555-3743F1B15791}" type="parTrans" cxnId="{251BBAF0-7FD5-4739-94D1-75472AEFCDD6}">
      <dgm:prSet/>
      <dgm:spPr/>
      <dgm:t>
        <a:bodyPr/>
        <a:lstStyle/>
        <a:p>
          <a:endParaRPr lang="zh-TW" altLang="en-US" sz="1800" b="1"/>
        </a:p>
      </dgm:t>
    </dgm:pt>
    <dgm:pt modelId="{BE8FA856-1096-4C11-8F05-6C556D6A585C}" type="sibTrans" cxnId="{251BBAF0-7FD5-4739-94D1-75472AEFCDD6}">
      <dgm:prSet/>
      <dgm:spPr/>
      <dgm:t>
        <a:bodyPr/>
        <a:lstStyle/>
        <a:p>
          <a:endParaRPr lang="zh-TW" altLang="en-US" sz="1800" b="1"/>
        </a:p>
      </dgm:t>
    </dgm:pt>
    <dgm:pt modelId="{FD4659D0-0ABC-4830-B755-6582B23FCB02}">
      <dgm:prSet phldrT="[文字]" custT="1"/>
      <dgm:spPr>
        <a:solidFill>
          <a:srgbClr val="56C3ED"/>
        </a:solidFill>
      </dgm:spPr>
      <dgm:t>
        <a:bodyPr/>
        <a:lstStyle/>
        <a:p>
          <a:pPr algn="ctr"/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Historical</a:t>
          </a:r>
        </a:p>
        <a:p>
          <a:pPr algn="ctr"/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Insights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721AA2EE-2202-4142-B3CC-9EB2AAE1C3A7}" type="parTrans" cxnId="{4360CDA0-34CC-4580-8DAD-E809855D29CE}">
      <dgm:prSet/>
      <dgm:spPr/>
      <dgm:t>
        <a:bodyPr/>
        <a:lstStyle/>
        <a:p>
          <a:endParaRPr lang="zh-TW" altLang="en-US" sz="1800" b="1"/>
        </a:p>
      </dgm:t>
    </dgm:pt>
    <dgm:pt modelId="{FEEDA98D-E80B-420C-B45C-809C0DA2E14E}" type="sibTrans" cxnId="{4360CDA0-34CC-4580-8DAD-E809855D29CE}">
      <dgm:prSet/>
      <dgm:spPr>
        <a:solidFill>
          <a:srgbClr val="56C3ED"/>
        </a:solidFill>
      </dgm:spPr>
      <dgm:t>
        <a:bodyPr/>
        <a:lstStyle/>
        <a:p>
          <a:endParaRPr lang="zh-TW" altLang="en-US" sz="1800" b="1"/>
        </a:p>
      </dgm:t>
    </dgm:pt>
    <dgm:pt modelId="{C8B364C6-6BE9-4953-B114-86E2530D0B80}">
      <dgm:prSet phldrT="[文字]" custT="1"/>
      <dgm:spPr>
        <a:solidFill>
          <a:srgbClr val="E3840D"/>
        </a:solidFill>
      </dgm:spPr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Build Model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6A8E53D8-2A59-41EF-BD56-B528736C7687}" type="parTrans" cxnId="{DA778F3F-D6BB-4A3F-9FA1-1F41AC71BFB4}">
      <dgm:prSet/>
      <dgm:spPr/>
      <dgm:t>
        <a:bodyPr/>
        <a:lstStyle/>
        <a:p>
          <a:endParaRPr lang="zh-TW" altLang="en-US" sz="1800" b="1"/>
        </a:p>
      </dgm:t>
    </dgm:pt>
    <dgm:pt modelId="{B32A1D51-836E-4F42-9689-D2680B72A469}" type="sibTrans" cxnId="{DA778F3F-D6BB-4A3F-9FA1-1F41AC71BFB4}">
      <dgm:prSet/>
      <dgm:spPr>
        <a:solidFill>
          <a:srgbClr val="E3840D"/>
        </a:solidFill>
      </dgm:spPr>
      <dgm:t>
        <a:bodyPr/>
        <a:lstStyle/>
        <a:p>
          <a:endParaRPr lang="zh-TW" altLang="en-US" sz="1800" b="1"/>
        </a:p>
      </dgm:t>
    </dgm:pt>
    <dgm:pt modelId="{0AB48B77-A32D-490B-9AA5-7D9AFE32ABA7}">
      <dgm:prSet phldrT="[文字]" custT="1"/>
      <dgm:spPr>
        <a:solidFill>
          <a:srgbClr val="F6B600"/>
        </a:solidFill>
      </dgm:spPr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Early Deploy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13B98CF2-A8A5-4686-8F72-10B160B3AFA3}" type="parTrans" cxnId="{3C71E87C-488A-4993-BB37-7A8CB1D4997B}">
      <dgm:prSet/>
      <dgm:spPr/>
      <dgm:t>
        <a:bodyPr/>
        <a:lstStyle/>
        <a:p>
          <a:endParaRPr lang="zh-TW" altLang="en-US" sz="1800" b="1"/>
        </a:p>
      </dgm:t>
    </dgm:pt>
    <dgm:pt modelId="{1A9EE59F-B6D7-4470-A070-36A54FAD3F92}" type="sibTrans" cxnId="{3C71E87C-488A-4993-BB37-7A8CB1D4997B}">
      <dgm:prSet/>
      <dgm:spPr>
        <a:solidFill>
          <a:srgbClr val="F6B600"/>
        </a:solidFill>
      </dgm:spPr>
      <dgm:t>
        <a:bodyPr/>
        <a:lstStyle/>
        <a:p>
          <a:endParaRPr lang="zh-TW" altLang="en-US" sz="1800" b="1"/>
        </a:p>
      </dgm:t>
    </dgm:pt>
    <dgm:pt modelId="{0397CA65-7B40-42A5-B7D1-BB2A77DD7F53}">
      <dgm:prSet phldrT="[文字]" custT="1"/>
      <dgm:spPr>
        <a:solidFill>
          <a:srgbClr val="9EC954"/>
        </a:solidFill>
      </dgm:spPr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Validate Result</a:t>
          </a:r>
          <a:endParaRPr lang="zh-TW" altLang="en-US" sz="1400" b="1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gm:t>
    </dgm:pt>
    <dgm:pt modelId="{CC4ED4CB-17D7-46B2-9B11-DCDB5BF7263F}" type="parTrans" cxnId="{C8ECABB0-1E7B-463F-B549-71A5198F9877}">
      <dgm:prSet/>
      <dgm:spPr/>
      <dgm:t>
        <a:bodyPr/>
        <a:lstStyle/>
        <a:p>
          <a:endParaRPr lang="zh-TW" altLang="en-US" sz="1800" b="1"/>
        </a:p>
      </dgm:t>
    </dgm:pt>
    <dgm:pt modelId="{E0AE6CC8-9EBA-4C50-A8DB-9F71B9835477}" type="sibTrans" cxnId="{C8ECABB0-1E7B-463F-B549-71A5198F9877}">
      <dgm:prSet/>
      <dgm:spPr>
        <a:solidFill>
          <a:srgbClr val="9EC954"/>
        </a:solidFill>
      </dgm:spPr>
      <dgm:t>
        <a:bodyPr/>
        <a:lstStyle/>
        <a:p>
          <a:endParaRPr lang="zh-TW" altLang="en-US" sz="1800" b="1"/>
        </a:p>
      </dgm:t>
    </dgm:pt>
    <dgm:pt modelId="{324E5438-7D17-41A5-AC80-126F7D415E3A}">
      <dgm:prSet phldrT="[文字]" custT="1"/>
      <dgm:spPr>
        <a:solidFill>
          <a:srgbClr val="B179CA"/>
        </a:solidFill>
      </dgm:spPr>
      <dgm:t>
        <a:bodyPr/>
        <a:lstStyle/>
        <a:p>
          <a:r>
            <a:rPr lang="en-US" altLang="zh-TW" sz="1400" b="1" dirty="0">
              <a:latin typeface="微軟正黑體" panose="020B0604030504040204" pitchFamily="34" charset="-120"/>
              <a:ea typeface="微軟正黑體" panose="020B0604030504040204" pitchFamily="34" charset="-120"/>
            </a:rPr>
            <a:t>Future Prediction</a:t>
          </a:r>
        </a:p>
      </dgm:t>
    </dgm:pt>
    <dgm:pt modelId="{763614BE-AFEC-499E-B26E-43C1BA52D958}" type="sibTrans" cxnId="{263A62BC-A666-4DC8-AA8A-9901440B8833}">
      <dgm:prSet/>
      <dgm:spPr>
        <a:solidFill>
          <a:srgbClr val="B179CA"/>
        </a:solidFill>
      </dgm:spPr>
      <dgm:t>
        <a:bodyPr/>
        <a:lstStyle/>
        <a:p>
          <a:endParaRPr lang="zh-TW" altLang="en-US" sz="1800" b="1"/>
        </a:p>
      </dgm:t>
    </dgm:pt>
    <dgm:pt modelId="{435E38C6-D482-484A-B6CE-F2796ED5D851}" type="parTrans" cxnId="{263A62BC-A666-4DC8-AA8A-9901440B8833}">
      <dgm:prSet/>
      <dgm:spPr/>
      <dgm:t>
        <a:bodyPr/>
        <a:lstStyle/>
        <a:p>
          <a:endParaRPr lang="zh-TW" altLang="en-US" sz="1800" b="1"/>
        </a:p>
      </dgm:t>
    </dgm:pt>
    <dgm:pt modelId="{7DA70EDA-EDFD-494D-9880-D30605458447}" type="pres">
      <dgm:prSet presAssocID="{7199BA39-07B1-421F-B71F-04EA6226C43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1C3469D-EF7D-4577-AEA6-422ACCC11333}" type="pres">
      <dgm:prSet presAssocID="{F12BE1EB-45F5-4D96-B081-DF8E089EE889}" presName="centerShape" presStyleLbl="node0" presStyleIdx="0" presStyleCnt="1" custScaleX="66431" custScaleY="68679" custLinFactNeighborX="328" custLinFactNeighborY="2769"/>
      <dgm:spPr/>
    </dgm:pt>
    <dgm:pt modelId="{589E52DB-5257-4DF2-B5A4-96271C10037D}" type="pres">
      <dgm:prSet presAssocID="{FD4659D0-0ABC-4830-B755-6582B23FCB02}" presName="node" presStyleLbl="node1" presStyleIdx="0" presStyleCnt="5">
        <dgm:presLayoutVars>
          <dgm:bulletEnabled val="1"/>
        </dgm:presLayoutVars>
      </dgm:prSet>
      <dgm:spPr/>
    </dgm:pt>
    <dgm:pt modelId="{AFB6988E-31A9-4FD3-8B78-7E643563A12D}" type="pres">
      <dgm:prSet presAssocID="{FD4659D0-0ABC-4830-B755-6582B23FCB02}" presName="dummy" presStyleCnt="0"/>
      <dgm:spPr/>
    </dgm:pt>
    <dgm:pt modelId="{F6664EDF-1BB8-4755-B841-95F8FB9F2894}" type="pres">
      <dgm:prSet presAssocID="{FEEDA98D-E80B-420C-B45C-809C0DA2E14E}" presName="sibTrans" presStyleLbl="sibTrans2D1" presStyleIdx="0" presStyleCnt="5"/>
      <dgm:spPr/>
    </dgm:pt>
    <dgm:pt modelId="{A4F80EE9-40BD-40EB-9F72-43EC407DF299}" type="pres">
      <dgm:prSet presAssocID="{C8B364C6-6BE9-4953-B114-86E2530D0B80}" presName="node" presStyleLbl="node1" presStyleIdx="1" presStyleCnt="5">
        <dgm:presLayoutVars>
          <dgm:bulletEnabled val="1"/>
        </dgm:presLayoutVars>
      </dgm:prSet>
      <dgm:spPr/>
    </dgm:pt>
    <dgm:pt modelId="{1F6E1E8D-98FE-4362-85F0-26DADDE0ACD6}" type="pres">
      <dgm:prSet presAssocID="{C8B364C6-6BE9-4953-B114-86E2530D0B80}" presName="dummy" presStyleCnt="0"/>
      <dgm:spPr/>
    </dgm:pt>
    <dgm:pt modelId="{B3A5EF12-C6AF-4B42-8177-3A02970D9258}" type="pres">
      <dgm:prSet presAssocID="{B32A1D51-836E-4F42-9689-D2680B72A469}" presName="sibTrans" presStyleLbl="sibTrans2D1" presStyleIdx="1" presStyleCnt="5"/>
      <dgm:spPr/>
    </dgm:pt>
    <dgm:pt modelId="{658E683C-06AF-4DFB-BC5B-C5C0E365AD91}" type="pres">
      <dgm:prSet presAssocID="{0AB48B77-A32D-490B-9AA5-7D9AFE32ABA7}" presName="node" presStyleLbl="node1" presStyleIdx="2" presStyleCnt="5">
        <dgm:presLayoutVars>
          <dgm:bulletEnabled val="1"/>
        </dgm:presLayoutVars>
      </dgm:prSet>
      <dgm:spPr/>
    </dgm:pt>
    <dgm:pt modelId="{CB0144BD-703B-4AE2-B6D3-F0A11BFD4223}" type="pres">
      <dgm:prSet presAssocID="{0AB48B77-A32D-490B-9AA5-7D9AFE32ABA7}" presName="dummy" presStyleCnt="0"/>
      <dgm:spPr/>
    </dgm:pt>
    <dgm:pt modelId="{1A5097E0-7A82-4897-8BF2-F9FC29CCF5E2}" type="pres">
      <dgm:prSet presAssocID="{1A9EE59F-B6D7-4470-A070-36A54FAD3F92}" presName="sibTrans" presStyleLbl="sibTrans2D1" presStyleIdx="2" presStyleCnt="5"/>
      <dgm:spPr/>
    </dgm:pt>
    <dgm:pt modelId="{F9CE3E21-9CD8-459C-A7CB-CE6990E785BD}" type="pres">
      <dgm:prSet presAssocID="{0397CA65-7B40-42A5-B7D1-BB2A77DD7F53}" presName="node" presStyleLbl="node1" presStyleIdx="3" presStyleCnt="5">
        <dgm:presLayoutVars>
          <dgm:bulletEnabled val="1"/>
        </dgm:presLayoutVars>
      </dgm:prSet>
      <dgm:spPr/>
    </dgm:pt>
    <dgm:pt modelId="{4810F721-7FD3-4040-B7AD-1B22DA0E0837}" type="pres">
      <dgm:prSet presAssocID="{0397CA65-7B40-42A5-B7D1-BB2A77DD7F53}" presName="dummy" presStyleCnt="0"/>
      <dgm:spPr/>
    </dgm:pt>
    <dgm:pt modelId="{0EDCDCAE-FFA4-4431-AE12-8BF50808429E}" type="pres">
      <dgm:prSet presAssocID="{E0AE6CC8-9EBA-4C50-A8DB-9F71B9835477}" presName="sibTrans" presStyleLbl="sibTrans2D1" presStyleIdx="3" presStyleCnt="5"/>
      <dgm:spPr/>
    </dgm:pt>
    <dgm:pt modelId="{0579C3ED-60A6-461A-BB9A-56D539DC3865}" type="pres">
      <dgm:prSet presAssocID="{324E5438-7D17-41A5-AC80-126F7D415E3A}" presName="node" presStyleLbl="node1" presStyleIdx="4" presStyleCnt="5">
        <dgm:presLayoutVars>
          <dgm:bulletEnabled val="1"/>
        </dgm:presLayoutVars>
      </dgm:prSet>
      <dgm:spPr/>
    </dgm:pt>
    <dgm:pt modelId="{4984E9E0-24C0-4DEB-B74C-DB009A44BB61}" type="pres">
      <dgm:prSet presAssocID="{324E5438-7D17-41A5-AC80-126F7D415E3A}" presName="dummy" presStyleCnt="0"/>
      <dgm:spPr/>
    </dgm:pt>
    <dgm:pt modelId="{29F1834A-F316-4E9D-9BC0-6642B6E7C15C}" type="pres">
      <dgm:prSet presAssocID="{763614BE-AFEC-499E-B26E-43C1BA52D958}" presName="sibTrans" presStyleLbl="sibTrans2D1" presStyleIdx="4" presStyleCnt="5"/>
      <dgm:spPr/>
    </dgm:pt>
  </dgm:ptLst>
  <dgm:cxnLst>
    <dgm:cxn modelId="{5F5D180A-F4C7-4911-805E-EBC27D25C8E7}" type="presOf" srcId="{0397CA65-7B40-42A5-B7D1-BB2A77DD7F53}" destId="{F9CE3E21-9CD8-459C-A7CB-CE6990E785BD}" srcOrd="0" destOrd="0" presId="urn:microsoft.com/office/officeart/2005/8/layout/radial6"/>
    <dgm:cxn modelId="{DA778F3F-D6BB-4A3F-9FA1-1F41AC71BFB4}" srcId="{F12BE1EB-45F5-4D96-B081-DF8E089EE889}" destId="{C8B364C6-6BE9-4953-B114-86E2530D0B80}" srcOrd="1" destOrd="0" parTransId="{6A8E53D8-2A59-41EF-BD56-B528736C7687}" sibTransId="{B32A1D51-836E-4F42-9689-D2680B72A469}"/>
    <dgm:cxn modelId="{E422665E-878B-4E44-8B1F-4589BBFC6283}" type="presOf" srcId="{FD4659D0-0ABC-4830-B755-6582B23FCB02}" destId="{589E52DB-5257-4DF2-B5A4-96271C10037D}" srcOrd="0" destOrd="0" presId="urn:microsoft.com/office/officeart/2005/8/layout/radial6"/>
    <dgm:cxn modelId="{2C251949-10B5-475A-B17D-84BEC72FAD79}" type="presOf" srcId="{7199BA39-07B1-421F-B71F-04EA6226C432}" destId="{7DA70EDA-EDFD-494D-9880-D30605458447}" srcOrd="0" destOrd="0" presId="urn:microsoft.com/office/officeart/2005/8/layout/radial6"/>
    <dgm:cxn modelId="{FDF4554F-8FDF-42E6-88CA-8D804A80642B}" type="presOf" srcId="{763614BE-AFEC-499E-B26E-43C1BA52D958}" destId="{29F1834A-F316-4E9D-9BC0-6642B6E7C15C}" srcOrd="0" destOrd="0" presId="urn:microsoft.com/office/officeart/2005/8/layout/radial6"/>
    <dgm:cxn modelId="{F7A77F76-66D0-4B67-B257-4246B7129C33}" type="presOf" srcId="{F12BE1EB-45F5-4D96-B081-DF8E089EE889}" destId="{C1C3469D-EF7D-4577-AEA6-422ACCC11333}" srcOrd="0" destOrd="0" presId="urn:microsoft.com/office/officeart/2005/8/layout/radial6"/>
    <dgm:cxn modelId="{3C71E87C-488A-4993-BB37-7A8CB1D4997B}" srcId="{F12BE1EB-45F5-4D96-B081-DF8E089EE889}" destId="{0AB48B77-A32D-490B-9AA5-7D9AFE32ABA7}" srcOrd="2" destOrd="0" parTransId="{13B98CF2-A8A5-4686-8F72-10B160B3AFA3}" sibTransId="{1A9EE59F-B6D7-4470-A070-36A54FAD3F92}"/>
    <dgm:cxn modelId="{F6941386-0132-49FC-AFC8-8073F5D12F42}" type="presOf" srcId="{324E5438-7D17-41A5-AC80-126F7D415E3A}" destId="{0579C3ED-60A6-461A-BB9A-56D539DC3865}" srcOrd="0" destOrd="0" presId="urn:microsoft.com/office/officeart/2005/8/layout/radial6"/>
    <dgm:cxn modelId="{AC804893-F470-4128-9F38-FF0F1583D00B}" type="presOf" srcId="{B32A1D51-836E-4F42-9689-D2680B72A469}" destId="{B3A5EF12-C6AF-4B42-8177-3A02970D9258}" srcOrd="0" destOrd="0" presId="urn:microsoft.com/office/officeart/2005/8/layout/radial6"/>
    <dgm:cxn modelId="{4360CDA0-34CC-4580-8DAD-E809855D29CE}" srcId="{F12BE1EB-45F5-4D96-B081-DF8E089EE889}" destId="{FD4659D0-0ABC-4830-B755-6582B23FCB02}" srcOrd="0" destOrd="0" parTransId="{721AA2EE-2202-4142-B3CC-9EB2AAE1C3A7}" sibTransId="{FEEDA98D-E80B-420C-B45C-809C0DA2E14E}"/>
    <dgm:cxn modelId="{C8ECABB0-1E7B-463F-B549-71A5198F9877}" srcId="{F12BE1EB-45F5-4D96-B081-DF8E089EE889}" destId="{0397CA65-7B40-42A5-B7D1-BB2A77DD7F53}" srcOrd="3" destOrd="0" parTransId="{CC4ED4CB-17D7-46B2-9B11-DCDB5BF7263F}" sibTransId="{E0AE6CC8-9EBA-4C50-A8DB-9F71B9835477}"/>
    <dgm:cxn modelId="{263A62BC-A666-4DC8-AA8A-9901440B8833}" srcId="{F12BE1EB-45F5-4D96-B081-DF8E089EE889}" destId="{324E5438-7D17-41A5-AC80-126F7D415E3A}" srcOrd="4" destOrd="0" parTransId="{435E38C6-D482-484A-B6CE-F2796ED5D851}" sibTransId="{763614BE-AFEC-499E-B26E-43C1BA52D958}"/>
    <dgm:cxn modelId="{429FBABE-368F-4D8A-A522-2C188437D177}" type="presOf" srcId="{E0AE6CC8-9EBA-4C50-A8DB-9F71B9835477}" destId="{0EDCDCAE-FFA4-4431-AE12-8BF50808429E}" srcOrd="0" destOrd="0" presId="urn:microsoft.com/office/officeart/2005/8/layout/radial6"/>
    <dgm:cxn modelId="{3E1DB6CC-3B76-4473-A683-1F1CF3A6EB83}" type="presOf" srcId="{FEEDA98D-E80B-420C-B45C-809C0DA2E14E}" destId="{F6664EDF-1BB8-4755-B841-95F8FB9F2894}" srcOrd="0" destOrd="0" presId="urn:microsoft.com/office/officeart/2005/8/layout/radial6"/>
    <dgm:cxn modelId="{B7BB48D7-2244-4145-BDA9-ADE2ED11E697}" type="presOf" srcId="{C8B364C6-6BE9-4953-B114-86E2530D0B80}" destId="{A4F80EE9-40BD-40EB-9F72-43EC407DF299}" srcOrd="0" destOrd="0" presId="urn:microsoft.com/office/officeart/2005/8/layout/radial6"/>
    <dgm:cxn modelId="{B9ACB8D9-B42C-4CF3-AF4B-122A08DFD99E}" type="presOf" srcId="{1A9EE59F-B6D7-4470-A070-36A54FAD3F92}" destId="{1A5097E0-7A82-4897-8BF2-F9FC29CCF5E2}" srcOrd="0" destOrd="0" presId="urn:microsoft.com/office/officeart/2005/8/layout/radial6"/>
    <dgm:cxn modelId="{48CEE5ED-1E4C-422F-9FC3-066CA6A3D30B}" type="presOf" srcId="{0AB48B77-A32D-490B-9AA5-7D9AFE32ABA7}" destId="{658E683C-06AF-4DFB-BC5B-C5C0E365AD91}" srcOrd="0" destOrd="0" presId="urn:microsoft.com/office/officeart/2005/8/layout/radial6"/>
    <dgm:cxn modelId="{251BBAF0-7FD5-4739-94D1-75472AEFCDD6}" srcId="{7199BA39-07B1-421F-B71F-04EA6226C432}" destId="{F12BE1EB-45F5-4D96-B081-DF8E089EE889}" srcOrd="0" destOrd="0" parTransId="{761FB81D-3AF1-4856-9555-3743F1B15791}" sibTransId="{BE8FA856-1096-4C11-8F05-6C556D6A585C}"/>
    <dgm:cxn modelId="{CBBAA169-6BA0-4DB3-B817-2C1799B73F01}" type="presParOf" srcId="{7DA70EDA-EDFD-494D-9880-D30605458447}" destId="{C1C3469D-EF7D-4577-AEA6-422ACCC11333}" srcOrd="0" destOrd="0" presId="urn:microsoft.com/office/officeart/2005/8/layout/radial6"/>
    <dgm:cxn modelId="{704888C7-50AC-4C95-B097-EAA08E83B425}" type="presParOf" srcId="{7DA70EDA-EDFD-494D-9880-D30605458447}" destId="{589E52DB-5257-4DF2-B5A4-96271C10037D}" srcOrd="1" destOrd="0" presId="urn:microsoft.com/office/officeart/2005/8/layout/radial6"/>
    <dgm:cxn modelId="{43BE37B8-8101-440B-BAFB-1D58F9061D00}" type="presParOf" srcId="{7DA70EDA-EDFD-494D-9880-D30605458447}" destId="{AFB6988E-31A9-4FD3-8B78-7E643563A12D}" srcOrd="2" destOrd="0" presId="urn:microsoft.com/office/officeart/2005/8/layout/radial6"/>
    <dgm:cxn modelId="{9408580B-05A1-4379-BAE1-98E20E5460B7}" type="presParOf" srcId="{7DA70EDA-EDFD-494D-9880-D30605458447}" destId="{F6664EDF-1BB8-4755-B841-95F8FB9F2894}" srcOrd="3" destOrd="0" presId="urn:microsoft.com/office/officeart/2005/8/layout/radial6"/>
    <dgm:cxn modelId="{D369C473-5949-4886-8AA1-B2A9BA7E368F}" type="presParOf" srcId="{7DA70EDA-EDFD-494D-9880-D30605458447}" destId="{A4F80EE9-40BD-40EB-9F72-43EC407DF299}" srcOrd="4" destOrd="0" presId="urn:microsoft.com/office/officeart/2005/8/layout/radial6"/>
    <dgm:cxn modelId="{19A80E1A-1CB4-4319-AD93-CB878C71D715}" type="presParOf" srcId="{7DA70EDA-EDFD-494D-9880-D30605458447}" destId="{1F6E1E8D-98FE-4362-85F0-26DADDE0ACD6}" srcOrd="5" destOrd="0" presId="urn:microsoft.com/office/officeart/2005/8/layout/radial6"/>
    <dgm:cxn modelId="{D4FFCD33-9348-4C97-9919-67540F7A48CB}" type="presParOf" srcId="{7DA70EDA-EDFD-494D-9880-D30605458447}" destId="{B3A5EF12-C6AF-4B42-8177-3A02970D9258}" srcOrd="6" destOrd="0" presId="urn:microsoft.com/office/officeart/2005/8/layout/radial6"/>
    <dgm:cxn modelId="{3795FE78-0981-42C8-A86E-4D125F85AADD}" type="presParOf" srcId="{7DA70EDA-EDFD-494D-9880-D30605458447}" destId="{658E683C-06AF-4DFB-BC5B-C5C0E365AD91}" srcOrd="7" destOrd="0" presId="urn:microsoft.com/office/officeart/2005/8/layout/radial6"/>
    <dgm:cxn modelId="{0C4D208C-7A5F-4289-916E-21D796DDD32E}" type="presParOf" srcId="{7DA70EDA-EDFD-494D-9880-D30605458447}" destId="{CB0144BD-703B-4AE2-B6D3-F0A11BFD4223}" srcOrd="8" destOrd="0" presId="urn:microsoft.com/office/officeart/2005/8/layout/radial6"/>
    <dgm:cxn modelId="{3217A981-2CB1-4714-BC49-EFF557BAE17F}" type="presParOf" srcId="{7DA70EDA-EDFD-494D-9880-D30605458447}" destId="{1A5097E0-7A82-4897-8BF2-F9FC29CCF5E2}" srcOrd="9" destOrd="0" presId="urn:microsoft.com/office/officeart/2005/8/layout/radial6"/>
    <dgm:cxn modelId="{47DA656D-D3E1-4BC0-83CE-897BAF030002}" type="presParOf" srcId="{7DA70EDA-EDFD-494D-9880-D30605458447}" destId="{F9CE3E21-9CD8-459C-A7CB-CE6990E785BD}" srcOrd="10" destOrd="0" presId="urn:microsoft.com/office/officeart/2005/8/layout/radial6"/>
    <dgm:cxn modelId="{260665FD-9A15-47F1-98D9-27A82016DB6F}" type="presParOf" srcId="{7DA70EDA-EDFD-494D-9880-D30605458447}" destId="{4810F721-7FD3-4040-B7AD-1B22DA0E0837}" srcOrd="11" destOrd="0" presId="urn:microsoft.com/office/officeart/2005/8/layout/radial6"/>
    <dgm:cxn modelId="{D32CE1EF-051C-4D79-8ED3-6E3D5BB92F72}" type="presParOf" srcId="{7DA70EDA-EDFD-494D-9880-D30605458447}" destId="{0EDCDCAE-FFA4-4431-AE12-8BF50808429E}" srcOrd="12" destOrd="0" presId="urn:microsoft.com/office/officeart/2005/8/layout/radial6"/>
    <dgm:cxn modelId="{812A4847-5020-47E6-9B4C-3D6F3A3A93A9}" type="presParOf" srcId="{7DA70EDA-EDFD-494D-9880-D30605458447}" destId="{0579C3ED-60A6-461A-BB9A-56D539DC3865}" srcOrd="13" destOrd="0" presId="urn:microsoft.com/office/officeart/2005/8/layout/radial6"/>
    <dgm:cxn modelId="{7CEA7490-F11D-4DE7-BBF1-45E2B018882D}" type="presParOf" srcId="{7DA70EDA-EDFD-494D-9880-D30605458447}" destId="{4984E9E0-24C0-4DEB-B74C-DB009A44BB61}" srcOrd="14" destOrd="0" presId="urn:microsoft.com/office/officeart/2005/8/layout/radial6"/>
    <dgm:cxn modelId="{BE1F565B-7072-48D4-95DB-1892AF02A523}" type="presParOf" srcId="{7DA70EDA-EDFD-494D-9880-D30605458447}" destId="{29F1834A-F316-4E9D-9BC0-6642B6E7C15C}" srcOrd="15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8ABC2-A10D-447E-897C-6BE14AB8EB31}">
      <dsp:nvSpPr>
        <dsp:cNvPr id="0" name=""/>
        <dsp:cNvSpPr/>
      </dsp:nvSpPr>
      <dsp:spPr>
        <a:xfrm>
          <a:off x="2935486" y="0"/>
          <a:ext cx="5226775" cy="5226775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8160BA0-C795-406E-82F0-9FA3829F63F7}">
      <dsp:nvSpPr>
        <dsp:cNvPr id="0" name=""/>
        <dsp:cNvSpPr/>
      </dsp:nvSpPr>
      <dsp:spPr>
        <a:xfrm>
          <a:off x="3275226" y="339740"/>
          <a:ext cx="2090710" cy="2090710"/>
        </a:xfrm>
        <a:prstGeom prst="roundRect">
          <a:avLst/>
        </a:prstGeom>
        <a:solidFill>
          <a:srgbClr val="33BBBD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組織</a:t>
          </a:r>
          <a:endParaRPr lang="zh-TW" altLang="en-US" sz="4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77286" y="441800"/>
        <a:ext cx="1886590" cy="1886590"/>
      </dsp:txXfrm>
    </dsp:sp>
    <dsp:sp modelId="{6945E3A8-23AE-4D5D-B92F-78E1BBE118E8}">
      <dsp:nvSpPr>
        <dsp:cNvPr id="0" name=""/>
        <dsp:cNvSpPr/>
      </dsp:nvSpPr>
      <dsp:spPr>
        <a:xfrm>
          <a:off x="5731811" y="339740"/>
          <a:ext cx="2090710" cy="2090710"/>
        </a:xfrm>
        <a:prstGeom prst="roundRect">
          <a:avLst/>
        </a:prstGeom>
        <a:solidFill>
          <a:srgbClr val="B2C28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流程</a:t>
          </a:r>
          <a:endParaRPr lang="zh-TW" altLang="en-US" sz="4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3871" y="441800"/>
        <a:ext cx="1886590" cy="1886590"/>
      </dsp:txXfrm>
    </dsp:sp>
    <dsp:sp modelId="{49A81668-C426-4E5B-9047-0C7501917C43}">
      <dsp:nvSpPr>
        <dsp:cNvPr id="0" name=""/>
        <dsp:cNvSpPr/>
      </dsp:nvSpPr>
      <dsp:spPr>
        <a:xfrm>
          <a:off x="3275226" y="2796324"/>
          <a:ext cx="2090710" cy="2090710"/>
        </a:xfrm>
        <a:prstGeom prst="roundRect">
          <a:avLst/>
        </a:prstGeom>
        <a:solidFill>
          <a:srgbClr val="F89E55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技術</a:t>
          </a:r>
          <a:endParaRPr lang="zh-TW" altLang="en-US" sz="4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377286" y="2898384"/>
        <a:ext cx="1886590" cy="1886590"/>
      </dsp:txXfrm>
    </dsp:sp>
    <dsp:sp modelId="{19C71833-FBF9-450A-8A9D-E7FEA1540675}">
      <dsp:nvSpPr>
        <dsp:cNvPr id="0" name=""/>
        <dsp:cNvSpPr/>
      </dsp:nvSpPr>
      <dsp:spPr>
        <a:xfrm>
          <a:off x="5731811" y="2796324"/>
          <a:ext cx="2090710" cy="2090710"/>
        </a:xfrm>
        <a:prstGeom prst="roundRect">
          <a:avLst/>
        </a:prstGeom>
        <a:solidFill>
          <a:srgbClr val="FFD24F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0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資安</a:t>
          </a:r>
          <a:endParaRPr lang="zh-TW" altLang="en-US" sz="40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833871" y="2898384"/>
        <a:ext cx="1886590" cy="1886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AECEA3-EE30-47D5-BD46-AB5B6BC47728}">
      <dsp:nvSpPr>
        <dsp:cNvPr id="0" name=""/>
        <dsp:cNvSpPr/>
      </dsp:nvSpPr>
      <dsp:spPr>
        <a:xfrm>
          <a:off x="1962991" y="-41453"/>
          <a:ext cx="4859532" cy="4859532"/>
        </a:xfrm>
        <a:prstGeom prst="circularArrow">
          <a:avLst>
            <a:gd name="adj1" fmla="val 5544"/>
            <a:gd name="adj2" fmla="val 330680"/>
            <a:gd name="adj3" fmla="val 14633742"/>
            <a:gd name="adj4" fmla="val 16883032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58500F-1F73-4174-8512-238023448F8A}">
      <dsp:nvSpPr>
        <dsp:cNvPr id="0" name=""/>
        <dsp:cNvSpPr/>
      </dsp:nvSpPr>
      <dsp:spPr>
        <a:xfrm>
          <a:off x="3699954" y="1113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數據品質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733774" y="34933"/>
        <a:ext cx="1317966" cy="625163"/>
      </dsp:txXfrm>
    </dsp:sp>
    <dsp:sp modelId="{67B623D5-1FBA-4597-98F6-A84D73078518}">
      <dsp:nvSpPr>
        <dsp:cNvPr id="0" name=""/>
        <dsp:cNvSpPr/>
      </dsp:nvSpPr>
      <dsp:spPr>
        <a:xfrm>
          <a:off x="5165289" y="608074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571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數據安全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199109" y="641894"/>
        <a:ext cx="1317966" cy="625163"/>
      </dsp:txXfrm>
    </dsp:sp>
    <dsp:sp modelId="{9326C538-191B-42D7-B935-1B8C6FF5D13E}">
      <dsp:nvSpPr>
        <dsp:cNvPr id="0" name=""/>
        <dsp:cNvSpPr/>
      </dsp:nvSpPr>
      <dsp:spPr>
        <a:xfrm>
          <a:off x="5772250" y="2073408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142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數據標準化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806070" y="2107228"/>
        <a:ext cx="1317966" cy="625163"/>
      </dsp:txXfrm>
    </dsp:sp>
    <dsp:sp modelId="{E221823B-3AFE-4D3C-9002-6CFE54802E00}">
      <dsp:nvSpPr>
        <dsp:cNvPr id="0" name=""/>
        <dsp:cNvSpPr/>
      </dsp:nvSpPr>
      <dsp:spPr>
        <a:xfrm>
          <a:off x="5165289" y="3538742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714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訪問與分享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5199109" y="3572562"/>
        <a:ext cx="1317966" cy="625163"/>
      </dsp:txXfrm>
    </dsp:sp>
    <dsp:sp modelId="{9014891C-ED37-470C-A883-8046E7A5BA6C}">
      <dsp:nvSpPr>
        <dsp:cNvPr id="0" name=""/>
        <dsp:cNvSpPr/>
      </dsp:nvSpPr>
      <dsp:spPr>
        <a:xfrm>
          <a:off x="3699954" y="4145703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285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生命週期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733774" y="4179523"/>
        <a:ext cx="1317966" cy="625163"/>
      </dsp:txXfrm>
    </dsp:sp>
    <dsp:sp modelId="{EF7AA666-6BCA-4E93-A032-8AF413ACEC21}">
      <dsp:nvSpPr>
        <dsp:cNvPr id="0" name=""/>
        <dsp:cNvSpPr/>
      </dsp:nvSpPr>
      <dsp:spPr>
        <a:xfrm>
          <a:off x="2234620" y="3538742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857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所有權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268440" y="3572562"/>
        <a:ext cx="1317966" cy="625163"/>
      </dsp:txXfrm>
    </dsp:sp>
    <dsp:sp modelId="{C5F49F5A-390D-42AE-8094-179AB541E461}">
      <dsp:nvSpPr>
        <dsp:cNvPr id="0" name=""/>
        <dsp:cNvSpPr/>
      </dsp:nvSpPr>
      <dsp:spPr>
        <a:xfrm>
          <a:off x="1627659" y="2073408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428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管理機制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661479" y="2107228"/>
        <a:ext cx="1317966" cy="625163"/>
      </dsp:txXfrm>
    </dsp:sp>
    <dsp:sp modelId="{6AD77586-09B9-44AA-9B64-581681076E5D}">
      <dsp:nvSpPr>
        <dsp:cNvPr id="0" name=""/>
        <dsp:cNvSpPr/>
      </dsp:nvSpPr>
      <dsp:spPr>
        <a:xfrm>
          <a:off x="2234620" y="608074"/>
          <a:ext cx="1385606" cy="692803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監督審核</a:t>
          </a:r>
          <a:endParaRPr lang="zh-TW" altLang="en-US" sz="1800" b="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2268440" y="641894"/>
        <a:ext cx="1317966" cy="62516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2286A-4564-44DD-83FF-6F41C704F298}">
      <dsp:nvSpPr>
        <dsp:cNvPr id="0" name=""/>
        <dsp:cNvSpPr/>
      </dsp:nvSpPr>
      <dsp:spPr>
        <a:xfrm>
          <a:off x="4332" y="0"/>
          <a:ext cx="2521725" cy="693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>
              <a:latin typeface="+mj-ea"/>
              <a:ea typeface="+mj-ea"/>
            </a:rPr>
            <a:t>Voice-activated</a:t>
          </a:r>
          <a:endParaRPr lang="zh-TW" altLang="en-US" sz="1600" b="1" kern="1200" dirty="0">
            <a:latin typeface="+mj-ea"/>
            <a:ea typeface="+mj-ea"/>
          </a:endParaRPr>
        </a:p>
      </dsp:txBody>
      <dsp:txXfrm>
        <a:off x="350922" y="0"/>
        <a:ext cx="1828545" cy="693180"/>
      </dsp:txXfrm>
    </dsp:sp>
    <dsp:sp modelId="{96617A9F-E5B5-44CF-9151-2081F4773097}">
      <dsp:nvSpPr>
        <dsp:cNvPr id="0" name=""/>
        <dsp:cNvSpPr/>
      </dsp:nvSpPr>
      <dsp:spPr>
        <a:xfrm>
          <a:off x="2273884" y="0"/>
          <a:ext cx="2521725" cy="693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 dirty="0">
              <a:latin typeface="+mj-ea"/>
              <a:ea typeface="+mj-ea"/>
            </a:rPr>
            <a:t>Diverse Recognition</a:t>
          </a:r>
          <a:endParaRPr lang="zh-TW" altLang="en-US" sz="1600" b="1" kern="1200" dirty="0">
            <a:latin typeface="+mj-ea"/>
            <a:ea typeface="+mj-ea"/>
          </a:endParaRPr>
        </a:p>
      </dsp:txBody>
      <dsp:txXfrm>
        <a:off x="2620474" y="0"/>
        <a:ext cx="1828545" cy="693180"/>
      </dsp:txXfrm>
    </dsp:sp>
    <dsp:sp modelId="{5160FF44-B2B4-4009-844F-05A57611D9FC}">
      <dsp:nvSpPr>
        <dsp:cNvPr id="0" name=""/>
        <dsp:cNvSpPr/>
      </dsp:nvSpPr>
      <dsp:spPr>
        <a:xfrm>
          <a:off x="4543437" y="0"/>
          <a:ext cx="2521725" cy="693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>
              <a:latin typeface="+mj-ea"/>
              <a:ea typeface="+mj-ea"/>
            </a:rPr>
            <a:t>Authority</a:t>
          </a:r>
          <a:endParaRPr lang="zh-TW" altLang="en-US" sz="1600" b="1" kern="1200" dirty="0">
            <a:latin typeface="+mj-ea"/>
            <a:ea typeface="+mj-ea"/>
          </a:endParaRPr>
        </a:p>
      </dsp:txBody>
      <dsp:txXfrm>
        <a:off x="4890027" y="0"/>
        <a:ext cx="1828545" cy="693180"/>
      </dsp:txXfrm>
    </dsp:sp>
    <dsp:sp modelId="{5B568915-D036-43E3-B679-3D16E5877E89}">
      <dsp:nvSpPr>
        <dsp:cNvPr id="0" name=""/>
        <dsp:cNvSpPr/>
      </dsp:nvSpPr>
      <dsp:spPr>
        <a:xfrm>
          <a:off x="6817322" y="0"/>
          <a:ext cx="2521725" cy="693180"/>
        </a:xfrm>
        <a:prstGeom prst="chevron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b="1" kern="1200">
              <a:latin typeface="+mj-ea"/>
              <a:ea typeface="+mj-ea"/>
            </a:rPr>
            <a:t>Interactive</a:t>
          </a:r>
          <a:endParaRPr lang="zh-TW" altLang="en-US" sz="1600" b="1" kern="1200" dirty="0">
            <a:latin typeface="+mj-ea"/>
            <a:ea typeface="+mj-ea"/>
          </a:endParaRPr>
        </a:p>
      </dsp:txBody>
      <dsp:txXfrm>
        <a:off x="7163912" y="0"/>
        <a:ext cx="1828545" cy="6931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F1834A-F316-4E9D-9BC0-6642B6E7C15C}">
      <dsp:nvSpPr>
        <dsp:cNvPr id="0" name=""/>
        <dsp:cNvSpPr/>
      </dsp:nvSpPr>
      <dsp:spPr>
        <a:xfrm>
          <a:off x="1978514" y="611805"/>
          <a:ext cx="4080758" cy="4080758"/>
        </a:xfrm>
        <a:prstGeom prst="blockArc">
          <a:avLst>
            <a:gd name="adj1" fmla="val 11880000"/>
            <a:gd name="adj2" fmla="val 16200000"/>
            <a:gd name="adj3" fmla="val 4644"/>
          </a:avLst>
        </a:prstGeom>
        <a:solidFill>
          <a:srgbClr val="B179CA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EDCDCAE-FFA4-4431-AE12-8BF50808429E}">
      <dsp:nvSpPr>
        <dsp:cNvPr id="0" name=""/>
        <dsp:cNvSpPr/>
      </dsp:nvSpPr>
      <dsp:spPr>
        <a:xfrm>
          <a:off x="1978514" y="611805"/>
          <a:ext cx="4080758" cy="4080758"/>
        </a:xfrm>
        <a:prstGeom prst="blockArc">
          <a:avLst>
            <a:gd name="adj1" fmla="val 7560000"/>
            <a:gd name="adj2" fmla="val 11880000"/>
            <a:gd name="adj3" fmla="val 4644"/>
          </a:avLst>
        </a:prstGeom>
        <a:solidFill>
          <a:srgbClr val="9EC95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A5097E0-7A82-4897-8BF2-F9FC29CCF5E2}">
      <dsp:nvSpPr>
        <dsp:cNvPr id="0" name=""/>
        <dsp:cNvSpPr/>
      </dsp:nvSpPr>
      <dsp:spPr>
        <a:xfrm>
          <a:off x="1978514" y="611805"/>
          <a:ext cx="4080758" cy="4080758"/>
        </a:xfrm>
        <a:prstGeom prst="blockArc">
          <a:avLst>
            <a:gd name="adj1" fmla="val 3240000"/>
            <a:gd name="adj2" fmla="val 7560000"/>
            <a:gd name="adj3" fmla="val 4644"/>
          </a:avLst>
        </a:prstGeom>
        <a:solidFill>
          <a:srgbClr val="F6B60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3A5EF12-C6AF-4B42-8177-3A02970D9258}">
      <dsp:nvSpPr>
        <dsp:cNvPr id="0" name=""/>
        <dsp:cNvSpPr/>
      </dsp:nvSpPr>
      <dsp:spPr>
        <a:xfrm>
          <a:off x="1978514" y="611805"/>
          <a:ext cx="4080758" cy="4080758"/>
        </a:xfrm>
        <a:prstGeom prst="blockArc">
          <a:avLst>
            <a:gd name="adj1" fmla="val 20520000"/>
            <a:gd name="adj2" fmla="val 3240000"/>
            <a:gd name="adj3" fmla="val 4644"/>
          </a:avLst>
        </a:prstGeom>
        <a:solidFill>
          <a:srgbClr val="E3840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6664EDF-1BB8-4755-B841-95F8FB9F2894}">
      <dsp:nvSpPr>
        <dsp:cNvPr id="0" name=""/>
        <dsp:cNvSpPr/>
      </dsp:nvSpPr>
      <dsp:spPr>
        <a:xfrm>
          <a:off x="1978514" y="611805"/>
          <a:ext cx="4080758" cy="4080758"/>
        </a:xfrm>
        <a:prstGeom prst="blockArc">
          <a:avLst>
            <a:gd name="adj1" fmla="val 16200000"/>
            <a:gd name="adj2" fmla="val 20520000"/>
            <a:gd name="adj3" fmla="val 4644"/>
          </a:avLst>
        </a:prstGeom>
        <a:solidFill>
          <a:srgbClr val="56C3ED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1C3469D-EF7D-4577-AEA6-422ACCC11333}">
      <dsp:nvSpPr>
        <dsp:cNvPr id="0" name=""/>
        <dsp:cNvSpPr/>
      </dsp:nvSpPr>
      <dsp:spPr>
        <a:xfrm>
          <a:off x="3407539" y="2116997"/>
          <a:ext cx="1248857" cy="12911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CPS</a:t>
          </a:r>
          <a:endParaRPr lang="zh-TW" altLang="en-US" sz="32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90430" y="2306077"/>
        <a:ext cx="883075" cy="912958"/>
      </dsp:txXfrm>
    </dsp:sp>
    <dsp:sp modelId="{589E52DB-5257-4DF2-B5A4-96271C10037D}">
      <dsp:nvSpPr>
        <dsp:cNvPr id="0" name=""/>
        <dsp:cNvSpPr/>
      </dsp:nvSpPr>
      <dsp:spPr>
        <a:xfrm>
          <a:off x="3360917" y="1203"/>
          <a:ext cx="1315952" cy="1315952"/>
        </a:xfrm>
        <a:prstGeom prst="ellipse">
          <a:avLst/>
        </a:prstGeom>
        <a:solidFill>
          <a:srgbClr val="56C3E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Historical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Insights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3553634" y="193920"/>
        <a:ext cx="930518" cy="930518"/>
      </dsp:txXfrm>
    </dsp:sp>
    <dsp:sp modelId="{A4F80EE9-40BD-40EB-9F72-43EC407DF299}">
      <dsp:nvSpPr>
        <dsp:cNvPr id="0" name=""/>
        <dsp:cNvSpPr/>
      </dsp:nvSpPr>
      <dsp:spPr>
        <a:xfrm>
          <a:off x="5256378" y="1378335"/>
          <a:ext cx="1315952" cy="1315952"/>
        </a:xfrm>
        <a:prstGeom prst="ellipse">
          <a:avLst/>
        </a:prstGeom>
        <a:solidFill>
          <a:srgbClr val="E3840D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Build Model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5449095" y="1571052"/>
        <a:ext cx="930518" cy="930518"/>
      </dsp:txXfrm>
    </dsp:sp>
    <dsp:sp modelId="{658E683C-06AF-4DFB-BC5B-C5C0E365AD91}">
      <dsp:nvSpPr>
        <dsp:cNvPr id="0" name=""/>
        <dsp:cNvSpPr/>
      </dsp:nvSpPr>
      <dsp:spPr>
        <a:xfrm>
          <a:off x="4532376" y="3606582"/>
          <a:ext cx="1315952" cy="1315952"/>
        </a:xfrm>
        <a:prstGeom prst="ellipse">
          <a:avLst/>
        </a:prstGeom>
        <a:solidFill>
          <a:srgbClr val="F6B60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Early Deploy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4725093" y="3799299"/>
        <a:ext cx="930518" cy="930518"/>
      </dsp:txXfrm>
    </dsp:sp>
    <dsp:sp modelId="{F9CE3E21-9CD8-459C-A7CB-CE6990E785BD}">
      <dsp:nvSpPr>
        <dsp:cNvPr id="0" name=""/>
        <dsp:cNvSpPr/>
      </dsp:nvSpPr>
      <dsp:spPr>
        <a:xfrm>
          <a:off x="2189459" y="3606582"/>
          <a:ext cx="1315952" cy="1315952"/>
        </a:xfrm>
        <a:prstGeom prst="ellipse">
          <a:avLst/>
        </a:prstGeom>
        <a:solidFill>
          <a:srgbClr val="9EC95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Validate Result</a:t>
          </a:r>
          <a:endParaRPr lang="zh-TW" altLang="en-US" sz="1400" b="1" kern="1200" dirty="0">
            <a:latin typeface="微軟正黑體" panose="020B0604030504040204" pitchFamily="34" charset="-120"/>
            <a:ea typeface="微軟正黑體" panose="020B0604030504040204" pitchFamily="34" charset="-120"/>
          </a:endParaRPr>
        </a:p>
      </dsp:txBody>
      <dsp:txXfrm>
        <a:off x="2382176" y="3799299"/>
        <a:ext cx="930518" cy="930518"/>
      </dsp:txXfrm>
    </dsp:sp>
    <dsp:sp modelId="{0579C3ED-60A6-461A-BB9A-56D539DC3865}">
      <dsp:nvSpPr>
        <dsp:cNvPr id="0" name=""/>
        <dsp:cNvSpPr/>
      </dsp:nvSpPr>
      <dsp:spPr>
        <a:xfrm>
          <a:off x="1465457" y="1378335"/>
          <a:ext cx="1315952" cy="1315952"/>
        </a:xfrm>
        <a:prstGeom prst="ellipse">
          <a:avLst/>
        </a:prstGeom>
        <a:solidFill>
          <a:srgbClr val="B179C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b="1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Future Prediction</a:t>
          </a:r>
        </a:p>
      </dsp:txBody>
      <dsp:txXfrm>
        <a:off x="1658174" y="1571052"/>
        <a:ext cx="930518" cy="9305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679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140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243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488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64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6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961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14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289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002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826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012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7912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9423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99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2582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0861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044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030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896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6332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1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37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592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928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5470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B6A21-F317-4685-8E61-539FBE8D7F99}" type="slidenum">
              <a:rPr lang="zh-CN" altLang="en-US" smtClean="0">
                <a:solidFill>
                  <a:prstClr val="black"/>
                </a:solidFill>
                <a:latin typeface="等线" panose="020F0502020204030204"/>
              </a:rPr>
              <a:pPr/>
              <a:t>32</a:t>
            </a:fld>
            <a:endParaRPr lang="zh-CN" altLang="en-US">
              <a:solidFill>
                <a:prstClr val="black"/>
              </a:solidFill>
              <a:latin typeface="等线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566878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386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5216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923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工具熟悉度</a:t>
            </a:r>
            <a:r>
              <a:rPr lang="en-US" altLang="zh-TW" dirty="0"/>
              <a:t>+</a:t>
            </a:r>
            <a:r>
              <a:rPr lang="zh-TW" altLang="en-US" dirty="0"/>
              <a:t>最常遇到的問題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6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課程期待 </a:t>
            </a:r>
            <a:r>
              <a:rPr lang="en-US" altLang="zh-TW" dirty="0"/>
              <a:t>+</a:t>
            </a:r>
            <a:r>
              <a:rPr lang="zh-TW" altLang="en-US" dirty="0"/>
              <a:t> 上課方式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7891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2497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87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2536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11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377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779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412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403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82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50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416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5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15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360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957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4"/>
          <a:srcRect l="30226" t="54124"/>
          <a:stretch>
            <a:fillRect/>
          </a:stretch>
        </p:blipFill>
        <p:spPr>
          <a:xfrm>
            <a:off x="0" y="0"/>
            <a:ext cx="1305921" cy="858638"/>
          </a:xfrm>
          <a:custGeom>
            <a:avLst/>
            <a:gdLst>
              <a:gd name="connsiteX0" fmla="*/ 0 w 1305921"/>
              <a:gd name="connsiteY0" fmla="*/ 0 h 858638"/>
              <a:gd name="connsiteX1" fmla="*/ 1305921 w 1305921"/>
              <a:gd name="connsiteY1" fmla="*/ 0 h 858638"/>
              <a:gd name="connsiteX2" fmla="*/ 1305921 w 1305921"/>
              <a:gd name="connsiteY2" fmla="*/ 858638 h 858638"/>
              <a:gd name="connsiteX3" fmla="*/ 0 w 1305921"/>
              <a:gd name="connsiteY3" fmla="*/ 858638 h 858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921" h="858638">
                <a:moveTo>
                  <a:pt x="0" y="0"/>
                </a:moveTo>
                <a:lnTo>
                  <a:pt x="1305921" y="0"/>
                </a:lnTo>
                <a:lnTo>
                  <a:pt x="1305921" y="858638"/>
                </a:lnTo>
                <a:lnTo>
                  <a:pt x="0" y="858638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5"/>
          <a:srcRect t="62945"/>
          <a:stretch>
            <a:fillRect/>
          </a:stretch>
        </p:blipFill>
        <p:spPr>
          <a:xfrm>
            <a:off x="5120000" y="0"/>
            <a:ext cx="2322777" cy="862954"/>
          </a:xfrm>
          <a:custGeom>
            <a:avLst/>
            <a:gdLst>
              <a:gd name="connsiteX0" fmla="*/ 0 w 2322777"/>
              <a:gd name="connsiteY0" fmla="*/ 0 h 862954"/>
              <a:gd name="connsiteX1" fmla="*/ 2322777 w 2322777"/>
              <a:gd name="connsiteY1" fmla="*/ 0 h 862954"/>
              <a:gd name="connsiteX2" fmla="*/ 2322777 w 2322777"/>
              <a:gd name="connsiteY2" fmla="*/ 862954 h 862954"/>
              <a:gd name="connsiteX3" fmla="*/ 0 w 2322777"/>
              <a:gd name="connsiteY3" fmla="*/ 862954 h 86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2777" h="862954">
                <a:moveTo>
                  <a:pt x="0" y="0"/>
                </a:moveTo>
                <a:lnTo>
                  <a:pt x="2322777" y="0"/>
                </a:lnTo>
                <a:lnTo>
                  <a:pt x="2322777" y="862954"/>
                </a:lnTo>
                <a:lnTo>
                  <a:pt x="0" y="862954"/>
                </a:lnTo>
                <a:close/>
              </a:path>
            </a:pathLst>
          </a:custGeom>
        </p:spPr>
      </p:pic>
      <p:sp>
        <p:nvSpPr>
          <p:cNvPr id="14" name="矩形 1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687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9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262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652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2025/3/17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85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8.png"/><Relationship Id="rId15" Type="http://schemas.openxmlformats.org/officeDocument/2006/relationships/image" Target="../media/image43.jpe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7.jpeg"/><Relationship Id="rId9" Type="http://schemas.openxmlformats.org/officeDocument/2006/relationships/diagramLayout" Target="../diagrams/layout3.xml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diagramLayout" Target="../diagrams/layout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diagramData" Target="../diagrams/data4.xml"/><Relationship Id="rId5" Type="http://schemas.openxmlformats.org/officeDocument/2006/relationships/image" Target="../media/image59.png"/><Relationship Id="rId15" Type="http://schemas.microsoft.com/office/2007/relationships/diagramDrawing" Target="../diagrams/drawing4.xml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diagramColors" Target="../diagrams/colors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8"/>
          <p:cNvSpPr txBox="1"/>
          <p:nvPr/>
        </p:nvSpPr>
        <p:spPr>
          <a:xfrm>
            <a:off x="8260281" y="5061271"/>
            <a:ext cx="2339102" cy="830997"/>
          </a:xfrm>
          <a:prstGeom prst="rect">
            <a:avLst/>
          </a:prstGeom>
          <a:noFill/>
          <a:effectLst>
            <a:outerShdw blurRad="114300" dist="38100" dir="5460000" algn="tr" rotWithShape="0">
              <a:prstClr val="black">
                <a:alpha val="16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</a:t>
            </a:r>
            <a:r>
              <a:rPr lang="zh-TW" altLang="en-US" sz="2400" b="1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：梁坤棠</a:t>
            </a:r>
            <a:endParaRPr lang="en-US" altLang="zh-TW" sz="2400" b="1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CN" sz="2400" b="1" dirty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KT. Liang</a:t>
            </a:r>
            <a:endParaRPr lang="zh-CN" altLang="en-US" sz="2400" b="1" dirty="0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13" name="Group 9"/>
          <p:cNvGrpSpPr>
            <a:grpSpLocks/>
          </p:cNvGrpSpPr>
          <p:nvPr/>
        </p:nvGrpSpPr>
        <p:grpSpPr bwMode="auto">
          <a:xfrm>
            <a:off x="10199688" y="4415911"/>
            <a:ext cx="192087" cy="192087"/>
            <a:chOff x="0" y="0"/>
            <a:chExt cx="1900" cy="1900"/>
          </a:xfrm>
        </p:grpSpPr>
        <p:sp>
          <p:nvSpPr>
            <p:cNvPr id="14" name="AutoShape 98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AutoShape 99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Group 18"/>
          <p:cNvGrpSpPr>
            <a:grpSpLocks/>
          </p:cNvGrpSpPr>
          <p:nvPr/>
        </p:nvGrpSpPr>
        <p:grpSpPr bwMode="auto">
          <a:xfrm>
            <a:off x="9704919" y="4050289"/>
            <a:ext cx="192088" cy="192088"/>
            <a:chOff x="0" y="0"/>
            <a:chExt cx="1900" cy="1900"/>
          </a:xfrm>
        </p:grpSpPr>
        <p:sp>
          <p:nvSpPr>
            <p:cNvPr id="17" name="AutoShape 107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AutoShape 108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9" name="Group 21"/>
          <p:cNvGrpSpPr>
            <a:grpSpLocks/>
          </p:cNvGrpSpPr>
          <p:nvPr/>
        </p:nvGrpSpPr>
        <p:grpSpPr bwMode="auto">
          <a:xfrm>
            <a:off x="9598253" y="2662140"/>
            <a:ext cx="192087" cy="192088"/>
            <a:chOff x="0" y="0"/>
            <a:chExt cx="1900" cy="1900"/>
          </a:xfrm>
        </p:grpSpPr>
        <p:sp>
          <p:nvSpPr>
            <p:cNvPr id="20" name="AutoShape 110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AutoShape 111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2" name="Group 27"/>
          <p:cNvGrpSpPr>
            <a:grpSpLocks/>
          </p:cNvGrpSpPr>
          <p:nvPr/>
        </p:nvGrpSpPr>
        <p:grpSpPr bwMode="auto">
          <a:xfrm>
            <a:off x="8912281" y="1844742"/>
            <a:ext cx="576262" cy="576263"/>
            <a:chOff x="0" y="0"/>
            <a:chExt cx="1900" cy="1900"/>
          </a:xfrm>
        </p:grpSpPr>
        <p:sp>
          <p:nvSpPr>
            <p:cNvPr id="23" name="AutoShape 116"/>
            <p:cNvSpPr>
              <a:spLocks noChangeArrowheads="1"/>
            </p:cNvSpPr>
            <p:nvPr/>
          </p:nvSpPr>
          <p:spPr bwMode="auto">
            <a:xfrm rot="3419877">
              <a:off x="0" y="0"/>
              <a:ext cx="1900" cy="1900"/>
            </a:xfrm>
            <a:prstGeom prst="star4">
              <a:avLst>
                <a:gd name="adj" fmla="val 17606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AutoShape 117"/>
            <p:cNvSpPr>
              <a:spLocks noChangeArrowheads="1"/>
            </p:cNvSpPr>
            <p:nvPr/>
          </p:nvSpPr>
          <p:spPr bwMode="auto">
            <a:xfrm rot="900000">
              <a:off x="0" y="0"/>
              <a:ext cx="1851" cy="1851"/>
            </a:xfrm>
            <a:prstGeom prst="star4">
              <a:avLst>
                <a:gd name="adj" fmla="val 14370"/>
              </a:avLst>
            </a:prstGeom>
            <a:gradFill rotWithShape="1">
              <a:gsLst>
                <a:gs pos="0">
                  <a:srgbClr val="FFF2CC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anose="02000000000000000000" pitchFamily="2" charset="-122"/>
                  <a:ea typeface="方正兰亭黑_GBK" panose="02000000000000000000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240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5" name="TextBox 37"/>
          <p:cNvSpPr>
            <a:spLocks noChangeArrowheads="1"/>
          </p:cNvSpPr>
          <p:nvPr/>
        </p:nvSpPr>
        <p:spPr bwMode="auto">
          <a:xfrm>
            <a:off x="1360487" y="2929947"/>
            <a:ext cx="9585325" cy="646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</a:t>
            </a:r>
            <a:r>
              <a:rPr lang="en-US" altLang="zh-TW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36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協作 驅動企業與產業轉型</a:t>
            </a:r>
            <a:endParaRPr lang="zh-CN" altLang="en-US" sz="3600" b="1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 panose="020B0604020202020204" pitchFamily="34" charset="0"/>
            </a:endParaRPr>
          </a:p>
        </p:txBody>
      </p:sp>
      <p:sp>
        <p:nvSpPr>
          <p:cNvPr id="26" name="矩形 30"/>
          <p:cNvSpPr>
            <a:spLocks noChangeArrowheads="1"/>
          </p:cNvSpPr>
          <p:nvPr/>
        </p:nvSpPr>
        <p:spPr bwMode="auto">
          <a:xfrm>
            <a:off x="2106613" y="2543261"/>
            <a:ext cx="8093075" cy="46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矩形 31"/>
          <p:cNvSpPr>
            <a:spLocks noChangeArrowheads="1"/>
          </p:cNvSpPr>
          <p:nvPr/>
        </p:nvSpPr>
        <p:spPr bwMode="auto">
          <a:xfrm>
            <a:off x="2106613" y="3875174"/>
            <a:ext cx="8093075" cy="460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5203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624774" y="2476909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02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730988" y="2972524"/>
            <a:ext cx="497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807189" y="3641326"/>
            <a:ext cx="4824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41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4748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時代的意義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0" name="內容版面配置區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18934" y="1330841"/>
            <a:ext cx="8340277" cy="468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文字方塊 60"/>
          <p:cNvSpPr txBox="1"/>
          <p:nvPr/>
        </p:nvSpPr>
        <p:spPr>
          <a:xfrm>
            <a:off x="5544459" y="6112111"/>
            <a:ext cx="47147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8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卡林．拉哈尼（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868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Karim Lakhani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8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）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868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868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哈佛商學院教授</a:t>
            </a:r>
          </a:p>
        </p:txBody>
      </p:sp>
      <p:sp>
        <p:nvSpPr>
          <p:cNvPr id="62" name="手繪多邊形 61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215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3978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圖片 14">
            <a:extLst>
              <a:ext uri="{FF2B5EF4-FFF2-40B4-BE49-F238E27FC236}">
                <a16:creationId xmlns:a16="http://schemas.microsoft.com/office/drawing/2014/main" id="{02C7D1AD-422E-A454-6A10-5F5350A52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499" y="1511076"/>
            <a:ext cx="9044964" cy="4605598"/>
          </a:xfrm>
          <a:prstGeom prst="rect">
            <a:avLst/>
          </a:prstGeom>
        </p:spPr>
      </p:pic>
      <p:sp>
        <p:nvSpPr>
          <p:cNvPr id="16" name="手繪多邊形 15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2319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4491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賦能轉型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手繪多邊形 27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4285B4AE-39A6-5F84-3476-82ECD518E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94" y="1205033"/>
            <a:ext cx="10765843" cy="546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5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4365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誰來開發</a:t>
            </a:r>
            <a:r>
              <a:rPr lang="en-US" altLang="zh-TW" sz="20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?</a:t>
            </a:r>
            <a:endParaRPr lang="zh-TW" altLang="en-US" sz="2400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Oval 3"/>
          <p:cNvSpPr>
            <a:spLocks noChangeArrowheads="1"/>
          </p:cNvSpPr>
          <p:nvPr/>
        </p:nvSpPr>
        <p:spPr bwMode="gray">
          <a:xfrm>
            <a:off x="5886534" y="1330841"/>
            <a:ext cx="4964131" cy="4964131"/>
          </a:xfrm>
          <a:prstGeom prst="ellipse">
            <a:avLst/>
          </a:prstGeom>
          <a:solidFill>
            <a:schemeClr val="accent2">
              <a:lumMod val="20000"/>
              <a:lumOff val="80000"/>
              <a:alpha val="50196"/>
            </a:schemeClr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8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gray">
          <a:xfrm>
            <a:off x="1600199" y="1330841"/>
            <a:ext cx="4964131" cy="4964131"/>
          </a:xfrm>
          <a:prstGeom prst="ellipse">
            <a:avLst/>
          </a:prstGeom>
          <a:solidFill>
            <a:schemeClr val="accent1">
              <a:lumMod val="20000"/>
              <a:lumOff val="80000"/>
              <a:alpha val="50196"/>
            </a:schemeClr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868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2808999" y="2335578"/>
            <a:ext cx="257943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主要開發者：</a:t>
            </a:r>
            <a:r>
              <a:rPr lang="en-US" altLang="zh-TW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IT, MES</a:t>
            </a:r>
          </a:p>
          <a:p>
            <a:pPr>
              <a:spcAft>
                <a:spcPts val="1200"/>
              </a:spcAft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主要應用領域：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戰情室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現場管理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製造生產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研發設計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填報</a:t>
            </a:r>
          </a:p>
        </p:txBody>
      </p:sp>
      <p:sp>
        <p:nvSpPr>
          <p:cNvPr id="16" name="文字方塊 15"/>
          <p:cNvSpPr txBox="1"/>
          <p:nvPr/>
        </p:nvSpPr>
        <p:spPr>
          <a:xfrm>
            <a:off x="6808764" y="2313505"/>
            <a:ext cx="3606824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主要開發者：</a:t>
            </a:r>
            <a:r>
              <a:rPr lang="en-US" altLang="zh-TW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Key Users, IT</a:t>
            </a:r>
          </a:p>
          <a:p>
            <a:pPr>
              <a:spcAft>
                <a:spcPts val="600"/>
              </a:spcAft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主要應用領域：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高階營運看板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lvl="2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b="1" dirty="0">
                <a:solidFill>
                  <a:srgbClr val="008680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管理看板</a:t>
            </a:r>
            <a:endParaRPr lang="en-US" altLang="zh-TW" b="1" dirty="0">
              <a:solidFill>
                <a:srgbClr val="008680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產</a:t>
            </a:r>
            <a:r>
              <a:rPr lang="en-US" altLang="zh-TW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 – </a:t>
            </a: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生產管理</a:t>
            </a:r>
            <a:endParaRPr lang="en-US" altLang="zh-TW" dirty="0">
              <a:solidFill>
                <a:srgbClr val="D8E6F8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銷 </a:t>
            </a:r>
            <a:r>
              <a:rPr lang="en-US" altLang="zh-TW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– </a:t>
            </a: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行銷管理</a:t>
            </a:r>
            <a:endParaRPr lang="en-US" altLang="zh-TW" dirty="0">
              <a:solidFill>
                <a:srgbClr val="D8E6F8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人 </a:t>
            </a:r>
            <a:r>
              <a:rPr lang="en-US" altLang="zh-TW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– </a:t>
            </a: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人力資源管理</a:t>
            </a:r>
            <a:endParaRPr lang="en-US" altLang="zh-TW" dirty="0">
              <a:solidFill>
                <a:srgbClr val="D8E6F8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發 </a:t>
            </a:r>
            <a:r>
              <a:rPr lang="en-US" altLang="zh-TW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– </a:t>
            </a: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研究與發展管理</a:t>
            </a:r>
            <a:endParaRPr lang="en-US" altLang="zh-TW" dirty="0">
              <a:solidFill>
                <a:srgbClr val="D8E6F8">
                  <a:lumMod val="50000"/>
                </a:srgbClr>
              </a:solidFill>
              <a:latin typeface="微軟正黑體" panose="020B0604030504040204" pitchFamily="34" charset="-120"/>
              <a:ea typeface="微軟正黑體"/>
            </a:endParaRPr>
          </a:p>
          <a:p>
            <a:pPr marL="1200150" lvl="2" indent="-28575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財 </a:t>
            </a:r>
            <a:r>
              <a:rPr lang="en-US" altLang="zh-TW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– </a:t>
            </a:r>
            <a:r>
              <a:rPr lang="zh-TW" altLang="en-US" dirty="0">
                <a:solidFill>
                  <a:srgbClr val="D8E6F8">
                    <a:lumMod val="50000"/>
                  </a:srgbClr>
                </a:solidFill>
                <a:latin typeface="微軟正黑體" panose="020B0604030504040204" pitchFamily="34" charset="-120"/>
                <a:ea typeface="微軟正黑體"/>
              </a:rPr>
              <a:t>財務管理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5550416" y="3199477"/>
            <a:ext cx="13475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/>
              </a:rPr>
              <a:t>War </a:t>
            </a:r>
          </a:p>
          <a:p>
            <a:pPr algn="ctr"/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/>
              </a:rPr>
              <a:t>Room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/>
            </a:endParaRPr>
          </a:p>
        </p:txBody>
      </p:sp>
      <p:sp>
        <p:nvSpPr>
          <p:cNvPr id="21" name="手繪多邊形 20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6160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公民開發</a:t>
            </a:r>
            <a:endParaRPr lang="zh-TW" altLang="en-US" sz="2400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圓角矩形 1"/>
          <p:cNvSpPr/>
          <p:nvPr/>
        </p:nvSpPr>
        <p:spPr>
          <a:xfrm>
            <a:off x="628650" y="1844377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業務需求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3434148" y="1844377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人才遴選</a:t>
            </a:r>
          </a:p>
        </p:txBody>
      </p:sp>
      <p:sp>
        <p:nvSpPr>
          <p:cNvPr id="20" name="圓角矩形 19"/>
          <p:cNvSpPr/>
          <p:nvPr/>
        </p:nvSpPr>
        <p:spPr>
          <a:xfrm>
            <a:off x="6239646" y="1844377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模板</a:t>
            </a:r>
            <a:r>
              <a:rPr lang="en-US" altLang="zh-TW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樣板</a:t>
            </a:r>
          </a:p>
        </p:txBody>
      </p:sp>
      <p:sp>
        <p:nvSpPr>
          <p:cNvPr id="21" name="圓角矩形 20"/>
          <p:cNvSpPr/>
          <p:nvPr/>
        </p:nvSpPr>
        <p:spPr>
          <a:xfrm>
            <a:off x="9045145" y="1844377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效益與拓展</a:t>
            </a:r>
          </a:p>
        </p:txBody>
      </p:sp>
      <p:sp>
        <p:nvSpPr>
          <p:cNvPr id="22" name="圓角矩形 21"/>
          <p:cNvSpPr/>
          <p:nvPr/>
        </p:nvSpPr>
        <p:spPr>
          <a:xfrm>
            <a:off x="628650" y="3975038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低代碼平台</a:t>
            </a:r>
          </a:p>
        </p:txBody>
      </p:sp>
      <p:sp>
        <p:nvSpPr>
          <p:cNvPr id="23" name="圓角矩形 22"/>
          <p:cNvSpPr/>
          <p:nvPr/>
        </p:nvSpPr>
        <p:spPr>
          <a:xfrm>
            <a:off x="3434148" y="3975038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訓練與實作</a:t>
            </a:r>
          </a:p>
        </p:txBody>
      </p:sp>
      <p:sp>
        <p:nvSpPr>
          <p:cNvPr id="24" name="圓角矩形 23"/>
          <p:cNvSpPr/>
          <p:nvPr/>
        </p:nvSpPr>
        <p:spPr>
          <a:xfrm>
            <a:off x="6239646" y="3975038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文化變革</a:t>
            </a:r>
          </a:p>
        </p:txBody>
      </p:sp>
      <p:sp>
        <p:nvSpPr>
          <p:cNvPr id="25" name="圓角矩形 24"/>
          <p:cNvSpPr/>
          <p:nvPr/>
        </p:nvSpPr>
        <p:spPr>
          <a:xfrm>
            <a:off x="9045145" y="3975038"/>
            <a:ext cx="2428875" cy="144303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持續優化</a:t>
            </a:r>
          </a:p>
        </p:txBody>
      </p:sp>
      <p:sp>
        <p:nvSpPr>
          <p:cNvPr id="26" name="手繪多邊形 25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9987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72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CN" sz="2400" dirty="0"/>
              <a:t>Data Empowerment</a:t>
            </a:r>
            <a:endParaRPr lang="zh-TW" altLang="en-US" sz="2400" dirty="0"/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字方塊 25"/>
          <p:cNvSpPr txBox="1"/>
          <p:nvPr/>
        </p:nvSpPr>
        <p:spPr>
          <a:xfrm>
            <a:off x="968826" y="1603535"/>
            <a:ext cx="3108543" cy="358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目標績效監控達成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多維度動態分析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客戶服務管理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市場趨勢預測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現場及時管理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ESG 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監控管理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供應鏈管理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資源優化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7773139" y="1603535"/>
            <a:ext cx="3724096" cy="35855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語義解析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歸納分享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關鍵因素分析洞察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生產優化及品質控制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自動化重複工作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客戶分析及個性化營銷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詐欺檢測及風險管理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市場競爭力分析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需求預測</a:t>
            </a:r>
            <a:r>
              <a:rPr lang="en-US" altLang="zh-CN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CN" altLang="en-US" sz="2400" b="1" dirty="0">
                <a:solidFill>
                  <a:schemeClr val="tx1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庫存管理</a:t>
            </a:r>
            <a:endParaRPr lang="en-US" altLang="zh-CN" sz="2400" b="1" dirty="0">
              <a:solidFill>
                <a:schemeClr val="tx1">
                  <a:lumMod val="50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1151497" y="5622768"/>
            <a:ext cx="2798618" cy="523220"/>
            <a:chOff x="955964" y="5776141"/>
            <a:chExt cx="2798618" cy="523220"/>
          </a:xfrm>
        </p:grpSpPr>
        <p:sp>
          <p:nvSpPr>
            <p:cNvPr id="29" name="圓角矩形 28"/>
            <p:cNvSpPr/>
            <p:nvPr/>
          </p:nvSpPr>
          <p:spPr>
            <a:xfrm>
              <a:off x="955964" y="5776141"/>
              <a:ext cx="2798618" cy="523220"/>
            </a:xfrm>
            <a:prstGeom prst="roundRect">
              <a:avLst/>
            </a:prstGeom>
            <a:solidFill>
              <a:srgbClr val="00A19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1140734" y="5776141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人類專家驅動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7963269" y="5622768"/>
            <a:ext cx="3399253" cy="527948"/>
            <a:chOff x="7906055" y="5756354"/>
            <a:chExt cx="3399253" cy="527948"/>
          </a:xfrm>
        </p:grpSpPr>
        <p:sp>
          <p:nvSpPr>
            <p:cNvPr id="32" name="圓角矩形 31"/>
            <p:cNvSpPr/>
            <p:nvPr/>
          </p:nvSpPr>
          <p:spPr>
            <a:xfrm>
              <a:off x="7906055" y="5756354"/>
              <a:ext cx="3399253" cy="523220"/>
            </a:xfrm>
            <a:prstGeom prst="roundRect">
              <a:avLst/>
            </a:prstGeom>
            <a:solidFill>
              <a:srgbClr val="00A19A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7997708" y="5761082"/>
              <a:ext cx="321594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數據</a:t>
              </a:r>
              <a:r>
                <a:rPr lang="en-US" altLang="zh-CN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/</a:t>
              </a:r>
              <a:r>
                <a:rPr lang="zh-CN" altLang="en-US" sz="2800" b="1" dirty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語言模型驅動</a:t>
              </a:r>
              <a:endParaRPr lang="zh-TW" altLang="en-US" sz="2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4223319" y="1922568"/>
            <a:ext cx="3178106" cy="2947530"/>
            <a:chOff x="4494781" y="1972354"/>
            <a:chExt cx="3178106" cy="2947530"/>
          </a:xfrm>
        </p:grpSpPr>
        <p:grpSp>
          <p:nvGrpSpPr>
            <p:cNvPr id="45" name="Group 2">
              <a:extLst>
                <a:ext uri="{FF2B5EF4-FFF2-40B4-BE49-F238E27FC236}">
                  <a16:creationId xmlns:a16="http://schemas.microsoft.com/office/drawing/2014/main" id="{E4F7A50E-6367-4BA9-8152-6F971DE2BB80}"/>
                </a:ext>
              </a:extLst>
            </p:cNvPr>
            <p:cNvGrpSpPr/>
            <p:nvPr/>
          </p:nvGrpSpPr>
          <p:grpSpPr>
            <a:xfrm>
              <a:off x="4494781" y="1972354"/>
              <a:ext cx="3178106" cy="2947530"/>
              <a:chOff x="3419872" y="1527634"/>
              <a:chExt cx="3178988" cy="2203863"/>
            </a:xfrm>
          </p:grpSpPr>
          <p:sp>
            <p:nvSpPr>
              <p:cNvPr id="49" name="Right Arrow 7">
                <a:extLst>
                  <a:ext uri="{FF2B5EF4-FFF2-40B4-BE49-F238E27FC236}">
                    <a16:creationId xmlns:a16="http://schemas.microsoft.com/office/drawing/2014/main" id="{A77A0581-8D78-43E0-BBE6-B78138FB205D}"/>
                  </a:ext>
                </a:extLst>
              </p:cNvPr>
              <p:cNvSpPr/>
              <p:nvPr/>
            </p:nvSpPr>
            <p:spPr>
              <a:xfrm>
                <a:off x="4582636" y="1527634"/>
                <a:ext cx="2016224" cy="1368152"/>
              </a:xfrm>
              <a:prstGeom prst="rightArrow">
                <a:avLst/>
              </a:prstGeom>
              <a:solidFill>
                <a:srgbClr val="EE925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0" name="Right Arrow 8">
                <a:extLst>
                  <a:ext uri="{FF2B5EF4-FFF2-40B4-BE49-F238E27FC236}">
                    <a16:creationId xmlns:a16="http://schemas.microsoft.com/office/drawing/2014/main" id="{9F7F8FED-9B86-4A26-9237-848BF8B8591B}"/>
                  </a:ext>
                </a:extLst>
              </p:cNvPr>
              <p:cNvSpPr/>
              <p:nvPr/>
            </p:nvSpPr>
            <p:spPr>
              <a:xfrm rot="10800000">
                <a:off x="3419872" y="2363345"/>
                <a:ext cx="2016224" cy="1368152"/>
              </a:xfrm>
              <a:prstGeom prst="rightArrow">
                <a:avLst/>
              </a:prstGeom>
              <a:solidFill>
                <a:srgbClr val="438B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47" name="TextBox 11">
              <a:extLst>
                <a:ext uri="{FF2B5EF4-FFF2-40B4-BE49-F238E27FC236}">
                  <a16:creationId xmlns:a16="http://schemas.microsoft.com/office/drawing/2014/main" id="{AA2BB686-9B5D-4F28-A065-17B76D5B2B5B}"/>
                </a:ext>
              </a:extLst>
            </p:cNvPr>
            <p:cNvSpPr txBox="1"/>
            <p:nvPr/>
          </p:nvSpPr>
          <p:spPr>
            <a:xfrm>
              <a:off x="5771316" y="2656430"/>
              <a:ext cx="1478260" cy="461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AI</a:t>
              </a:r>
              <a:r>
                <a:rPr lang="zh-TW" altLang="en-US" sz="2400" b="1" dirty="0">
                  <a:solidFill>
                    <a:schemeClr val="bg1"/>
                  </a:solidFill>
                  <a:cs typeface="Arial" pitchFamily="34" charset="0"/>
                </a:rPr>
                <a:t>模型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8" name="TextBox 12">
              <a:extLst>
                <a:ext uri="{FF2B5EF4-FFF2-40B4-BE49-F238E27FC236}">
                  <a16:creationId xmlns:a16="http://schemas.microsoft.com/office/drawing/2014/main" id="{E3D55852-D55B-4542-9259-544CD1720286}"/>
                </a:ext>
              </a:extLst>
            </p:cNvPr>
            <p:cNvSpPr txBox="1"/>
            <p:nvPr/>
          </p:nvSpPr>
          <p:spPr>
            <a:xfrm>
              <a:off x="4772142" y="3780487"/>
              <a:ext cx="1546350" cy="461665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zh-TW" sz="2400" b="1" dirty="0">
                  <a:solidFill>
                    <a:schemeClr val="bg1"/>
                  </a:solidFill>
                  <a:cs typeface="Arial" pitchFamily="34" charset="0"/>
                </a:rPr>
                <a:t>BI</a:t>
              </a:r>
              <a:r>
                <a:rPr lang="zh-TW" altLang="en-US" sz="2400" b="1" dirty="0">
                  <a:solidFill>
                    <a:schemeClr val="bg1"/>
                  </a:solidFill>
                  <a:cs typeface="Arial" pitchFamily="34" charset="0"/>
                </a:rPr>
                <a:t>看板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手繪多邊形 50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0786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722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CN" sz="2400" dirty="0"/>
              <a:t>Data Empowerment</a:t>
            </a:r>
            <a:endParaRPr lang="zh-TW" altLang="en-US" sz="2400" dirty="0"/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圓角矩形 25"/>
          <p:cNvSpPr/>
          <p:nvPr/>
        </p:nvSpPr>
        <p:spPr>
          <a:xfrm>
            <a:off x="1219437" y="4658378"/>
            <a:ext cx="3062209" cy="1565563"/>
          </a:xfrm>
          <a:prstGeom prst="roundRect">
            <a:avLst/>
          </a:prstGeom>
          <a:solidFill>
            <a:srgbClr val="F5BD98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數位流程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數據標準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流程機器人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RPA</a:t>
            </a: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數據治理（紀律）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4718695" y="4689720"/>
            <a:ext cx="3062209" cy="1565563"/>
          </a:xfrm>
          <a:prstGeom prst="roundRect">
            <a:avLst/>
          </a:prstGeom>
          <a:solidFill>
            <a:srgbClr val="ADCCE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營運目標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跨部協作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/AI 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賦能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數據治理（紀律）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圓角矩形 27"/>
          <p:cNvSpPr/>
          <p:nvPr/>
        </p:nvSpPr>
        <p:spPr>
          <a:xfrm>
            <a:off x="8217953" y="4658377"/>
            <a:ext cx="2818860" cy="15655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營運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數據科學家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</a:t>
            </a: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/AI 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整合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  <a:p>
            <a:pPr algn="ctr">
              <a:spcAft>
                <a:spcPts val="600"/>
              </a:spcAft>
            </a:pP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+mj-ea"/>
                <a:ea typeface="+mj-ea"/>
              </a:rPr>
              <a:t>數據治理（紀律）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9" name="Picture 2" descr="Down arrow 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362836" y="2437904"/>
            <a:ext cx="59329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Down arrow 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>
            <a:off x="3504635" y="2437905"/>
            <a:ext cx="593291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文字方塊 30"/>
          <p:cNvSpPr txBox="1"/>
          <p:nvPr/>
        </p:nvSpPr>
        <p:spPr>
          <a:xfrm>
            <a:off x="1219437" y="3392933"/>
            <a:ext cx="2616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+mj-ea"/>
                <a:ea typeface="+mj-ea"/>
              </a:rPr>
              <a:t>數據數位化</a:t>
            </a:r>
            <a:endParaRPr lang="en-US" altLang="zh-CN" sz="2000" b="1" dirty="0">
              <a:latin typeface="+mj-ea"/>
              <a:ea typeface="+mj-ea"/>
            </a:endParaRPr>
          </a:p>
          <a:p>
            <a:pPr algn="ctr"/>
            <a:r>
              <a:rPr lang="zh-TW" altLang="en-US" sz="2000" b="1" dirty="0">
                <a:latin typeface="+mj-ea"/>
                <a:ea typeface="+mj-ea"/>
              </a:rPr>
              <a:t>數據標準化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591540" y="3559940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分析模組化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8904009" y="3546821"/>
            <a:ext cx="1486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b="1" dirty="0">
                <a:latin typeface="+mj-ea"/>
                <a:ea typeface="+mj-ea"/>
              </a:rPr>
              <a:t>預測 </a:t>
            </a:r>
            <a:r>
              <a:rPr lang="en-US" altLang="zh-TW" sz="2000" b="1" dirty="0">
                <a:latin typeface="+mj-ea"/>
                <a:ea typeface="+mj-ea"/>
              </a:rPr>
              <a:t>/ </a:t>
            </a:r>
            <a:r>
              <a:rPr lang="zh-TW" altLang="en-US" sz="2000" b="1" dirty="0">
                <a:latin typeface="+mj-ea"/>
                <a:ea typeface="+mj-ea"/>
              </a:rPr>
              <a:t>洞見</a:t>
            </a:r>
            <a:endParaRPr lang="en-US" altLang="zh-TW" sz="2000" b="1" dirty="0">
              <a:latin typeface="+mj-ea"/>
              <a:ea typeface="+mj-ea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3037414" y="1478126"/>
            <a:ext cx="1122574" cy="1122574"/>
          </a:xfrm>
          <a:prstGeom prst="ellipse">
            <a:avLst/>
          </a:prstGeom>
          <a:solidFill>
            <a:srgbClr val="F7C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過去</a:t>
            </a:r>
          </a:p>
        </p:txBody>
      </p:sp>
      <p:sp>
        <p:nvSpPr>
          <p:cNvPr id="45" name="橢圓 44"/>
          <p:cNvSpPr/>
          <p:nvPr/>
        </p:nvSpPr>
        <p:spPr>
          <a:xfrm>
            <a:off x="7740688" y="1478126"/>
            <a:ext cx="1122574" cy="1122574"/>
          </a:xfrm>
          <a:prstGeom prst="ellipse">
            <a:avLst/>
          </a:prstGeom>
          <a:solidFill>
            <a:srgbClr val="BDD6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短中期</a:t>
            </a:r>
          </a:p>
        </p:txBody>
      </p:sp>
      <p:sp>
        <p:nvSpPr>
          <p:cNvPr id="47" name="橢圓 46"/>
          <p:cNvSpPr/>
          <p:nvPr/>
        </p:nvSpPr>
        <p:spPr>
          <a:xfrm>
            <a:off x="8863262" y="1478126"/>
            <a:ext cx="1122574" cy="1122574"/>
          </a:xfrm>
          <a:prstGeom prst="ellipse">
            <a:avLst/>
          </a:prstGeom>
          <a:solidFill>
            <a:srgbClr val="DDEC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>
                    <a:lumMod val="50000"/>
                  </a:schemeClr>
                </a:solidFill>
              </a:rPr>
              <a:t>長期</a:t>
            </a:r>
          </a:p>
        </p:txBody>
      </p:sp>
      <p:grpSp>
        <p:nvGrpSpPr>
          <p:cNvPr id="48" name="群組 47"/>
          <p:cNvGrpSpPr/>
          <p:nvPr/>
        </p:nvGrpSpPr>
        <p:grpSpPr>
          <a:xfrm>
            <a:off x="4306736" y="1702993"/>
            <a:ext cx="761427" cy="604750"/>
            <a:chOff x="4118174" y="1624995"/>
            <a:chExt cx="761427" cy="604750"/>
          </a:xfrm>
        </p:grpSpPr>
        <p:cxnSp>
          <p:nvCxnSpPr>
            <p:cNvPr id="49" name="直線接點 48"/>
            <p:cNvCxnSpPr/>
            <p:nvPr/>
          </p:nvCxnSpPr>
          <p:spPr>
            <a:xfrm flipV="1">
              <a:off x="4118174" y="1624995"/>
              <a:ext cx="401427" cy="3178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/>
            <p:cNvCxnSpPr/>
            <p:nvPr/>
          </p:nvCxnSpPr>
          <p:spPr>
            <a:xfrm>
              <a:off x="4118174" y="1934864"/>
              <a:ext cx="401427" cy="2948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/>
            <p:cNvCxnSpPr/>
            <p:nvPr/>
          </p:nvCxnSpPr>
          <p:spPr>
            <a:xfrm>
              <a:off x="4519600" y="1624995"/>
              <a:ext cx="36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/>
            <p:cNvCxnSpPr/>
            <p:nvPr/>
          </p:nvCxnSpPr>
          <p:spPr>
            <a:xfrm>
              <a:off x="4519601" y="2229745"/>
              <a:ext cx="36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/>
          <p:cNvGrpSpPr/>
          <p:nvPr/>
        </p:nvGrpSpPr>
        <p:grpSpPr>
          <a:xfrm flipH="1">
            <a:off x="6815343" y="1702993"/>
            <a:ext cx="761427" cy="604750"/>
            <a:chOff x="4118174" y="1624995"/>
            <a:chExt cx="761427" cy="604750"/>
          </a:xfrm>
        </p:grpSpPr>
        <p:cxnSp>
          <p:nvCxnSpPr>
            <p:cNvPr id="54" name="直線接點 53"/>
            <p:cNvCxnSpPr/>
            <p:nvPr/>
          </p:nvCxnSpPr>
          <p:spPr>
            <a:xfrm flipV="1">
              <a:off x="4118174" y="1624995"/>
              <a:ext cx="401427" cy="31789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/>
            <p:cNvCxnSpPr/>
            <p:nvPr/>
          </p:nvCxnSpPr>
          <p:spPr>
            <a:xfrm>
              <a:off x="4118174" y="1934864"/>
              <a:ext cx="401427" cy="294881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/>
            <p:nvPr/>
          </p:nvCxnSpPr>
          <p:spPr>
            <a:xfrm>
              <a:off x="4519600" y="1624995"/>
              <a:ext cx="36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/>
            <p:cNvCxnSpPr/>
            <p:nvPr/>
          </p:nvCxnSpPr>
          <p:spPr>
            <a:xfrm>
              <a:off x="4519601" y="2229745"/>
              <a:ext cx="360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文字方塊 57"/>
          <p:cNvSpPr txBox="1"/>
          <p:nvPr/>
        </p:nvSpPr>
        <p:spPr>
          <a:xfrm>
            <a:off x="5323509" y="1523468"/>
            <a:ext cx="12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進行中</a:t>
            </a:r>
          </a:p>
        </p:txBody>
      </p:sp>
      <p:sp>
        <p:nvSpPr>
          <p:cNvPr id="59" name="文字方塊 58"/>
          <p:cNvSpPr txBox="1"/>
          <p:nvPr/>
        </p:nvSpPr>
        <p:spPr>
          <a:xfrm>
            <a:off x="5339625" y="2118470"/>
            <a:ext cx="1253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變化</a:t>
            </a:r>
          </a:p>
        </p:txBody>
      </p:sp>
      <p:sp>
        <p:nvSpPr>
          <p:cNvPr id="60" name="手繪多邊形 59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2389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496187" y="243404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03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602401" y="2929662"/>
            <a:ext cx="549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</a:t>
            </a: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678602" y="3598464"/>
            <a:ext cx="5292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832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數位素養：知識力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638" y="1502613"/>
            <a:ext cx="2083296" cy="202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922309A0-8351-4F15-BBEE-E367219D7F6C}"/>
              </a:ext>
            </a:extLst>
          </p:cNvPr>
          <p:cNvSpPr/>
          <p:nvPr/>
        </p:nvSpPr>
        <p:spPr>
          <a:xfrm>
            <a:off x="1381760" y="3942603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15"/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賦能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員工成為數位</a:t>
            </a:r>
            <a:r>
              <a:rPr lang="zh-CN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知識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工作者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994D4F-0BCF-4252-8A42-0A36D4FAD13D}"/>
              </a:ext>
            </a:extLst>
          </p:cNvPr>
          <p:cNvSpPr/>
          <p:nvPr/>
        </p:nvSpPr>
        <p:spPr>
          <a:xfrm>
            <a:off x="1476833" y="4589096"/>
            <a:ext cx="4294626" cy="1746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判斷資料的正確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性的能力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整合內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外部知識與決策分析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57175" indent="-257175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縮短 </a:t>
            </a:r>
            <a:r>
              <a:rPr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Learning Curve </a:t>
            </a:r>
          </a:p>
          <a:p>
            <a:pPr marL="257175" indent="-257175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效率與生產力提升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8" name="Picture 6" descr="Fake ne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49" y="1502287"/>
            <a:ext cx="2029701" cy="2029701"/>
          </a:xfrm>
          <a:prstGeom prst="rect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/>
          <p:cNvGrpSpPr>
            <a:grpSpLocks noChangeAspect="1"/>
          </p:cNvGrpSpPr>
          <p:nvPr/>
        </p:nvGrpSpPr>
        <p:grpSpPr>
          <a:xfrm>
            <a:off x="6800498" y="1693005"/>
            <a:ext cx="720000" cy="720000"/>
            <a:chOff x="471470" y="2041190"/>
            <a:chExt cx="1125890" cy="1125890"/>
          </a:xfrm>
        </p:grpSpPr>
        <p:sp>
          <p:nvSpPr>
            <p:cNvPr id="20" name="Picture Placeholder 25">
              <a:extLst>
                <a:ext uri="{FF2B5EF4-FFF2-40B4-BE49-F238E27FC236}">
                  <a16:creationId xmlns:a16="http://schemas.microsoft.com/office/drawing/2014/main" id="{2CEB23AB-33AD-4CF7-BEC0-090D1C7ACEEC}"/>
                </a:ext>
              </a:extLst>
            </p:cNvPr>
            <p:cNvSpPr txBox="1">
              <a:spLocks/>
            </p:cNvSpPr>
            <p:nvPr/>
          </p:nvSpPr>
          <p:spPr>
            <a:xfrm>
              <a:off x="471470" y="2041190"/>
              <a:ext cx="1125890" cy="1125890"/>
            </a:xfrm>
            <a:custGeom>
              <a:avLst/>
              <a:gdLst>
                <a:gd name="connsiteX0" fmla="*/ 1349829 w 2699658"/>
                <a:gd name="connsiteY0" fmla="*/ 0 h 2699658"/>
                <a:gd name="connsiteX1" fmla="*/ 2699658 w 2699658"/>
                <a:gd name="connsiteY1" fmla="*/ 1349829 h 2699658"/>
                <a:gd name="connsiteX2" fmla="*/ 1349829 w 2699658"/>
                <a:gd name="connsiteY2" fmla="*/ 2699658 h 2699658"/>
                <a:gd name="connsiteX3" fmla="*/ 0 w 2699658"/>
                <a:gd name="connsiteY3" fmla="*/ 1349829 h 2699658"/>
                <a:gd name="connsiteX4" fmla="*/ 1349829 w 2699658"/>
                <a:gd name="connsiteY4" fmla="*/ 0 h 269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58" h="2699658">
                  <a:moveTo>
                    <a:pt x="1349829" y="0"/>
                  </a:moveTo>
                  <a:cubicBezTo>
                    <a:pt x="2095319" y="0"/>
                    <a:pt x="2699658" y="604339"/>
                    <a:pt x="2699658" y="1349829"/>
                  </a:cubicBezTo>
                  <a:cubicBezTo>
                    <a:pt x="2699658" y="2095319"/>
                    <a:pt x="2095319" y="2699658"/>
                    <a:pt x="1349829" y="2699658"/>
                  </a:cubicBezTo>
                  <a:cubicBezTo>
                    <a:pt x="604339" y="2699658"/>
                    <a:pt x="0" y="2095319"/>
                    <a:pt x="0" y="1349829"/>
                  </a:cubicBezTo>
                  <a:cubicBezTo>
                    <a:pt x="0" y="604339"/>
                    <a:pt x="604339" y="0"/>
                    <a:pt x="13498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flat" cmpd="sng" algn="ctr">
              <a:solidFill>
                <a:srgbClr val="3A437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1" name="Picture 6" descr="Exchange 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414" y="2300383"/>
              <a:ext cx="600001" cy="600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群組 21"/>
          <p:cNvGrpSpPr/>
          <p:nvPr/>
        </p:nvGrpSpPr>
        <p:grpSpPr>
          <a:xfrm>
            <a:off x="6800498" y="2881155"/>
            <a:ext cx="720000" cy="720000"/>
            <a:chOff x="2832618" y="2745638"/>
            <a:chExt cx="1125890" cy="1125890"/>
          </a:xfrm>
        </p:grpSpPr>
        <p:sp>
          <p:nvSpPr>
            <p:cNvPr id="23" name="Picture Placeholder 25">
              <a:extLst>
                <a:ext uri="{FF2B5EF4-FFF2-40B4-BE49-F238E27FC236}">
                  <a16:creationId xmlns:a16="http://schemas.microsoft.com/office/drawing/2014/main" id="{2CEB23AB-33AD-4CF7-BEC0-090D1C7ACEEC}"/>
                </a:ext>
              </a:extLst>
            </p:cNvPr>
            <p:cNvSpPr txBox="1">
              <a:spLocks/>
            </p:cNvSpPr>
            <p:nvPr/>
          </p:nvSpPr>
          <p:spPr>
            <a:xfrm>
              <a:off x="2832618" y="2745638"/>
              <a:ext cx="1125890" cy="1125890"/>
            </a:xfrm>
            <a:custGeom>
              <a:avLst/>
              <a:gdLst>
                <a:gd name="connsiteX0" fmla="*/ 1349829 w 2699658"/>
                <a:gd name="connsiteY0" fmla="*/ 0 h 2699658"/>
                <a:gd name="connsiteX1" fmla="*/ 2699658 w 2699658"/>
                <a:gd name="connsiteY1" fmla="*/ 1349829 h 2699658"/>
                <a:gd name="connsiteX2" fmla="*/ 1349829 w 2699658"/>
                <a:gd name="connsiteY2" fmla="*/ 2699658 h 2699658"/>
                <a:gd name="connsiteX3" fmla="*/ 0 w 2699658"/>
                <a:gd name="connsiteY3" fmla="*/ 1349829 h 2699658"/>
                <a:gd name="connsiteX4" fmla="*/ 1349829 w 2699658"/>
                <a:gd name="connsiteY4" fmla="*/ 0 h 269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58" h="2699658">
                  <a:moveTo>
                    <a:pt x="1349829" y="0"/>
                  </a:moveTo>
                  <a:cubicBezTo>
                    <a:pt x="2095319" y="0"/>
                    <a:pt x="2699658" y="604339"/>
                    <a:pt x="2699658" y="1349829"/>
                  </a:cubicBezTo>
                  <a:cubicBezTo>
                    <a:pt x="2699658" y="2095319"/>
                    <a:pt x="2095319" y="2699658"/>
                    <a:pt x="1349829" y="2699658"/>
                  </a:cubicBezTo>
                  <a:cubicBezTo>
                    <a:pt x="604339" y="2699658"/>
                    <a:pt x="0" y="2095319"/>
                    <a:pt x="0" y="1349829"/>
                  </a:cubicBezTo>
                  <a:cubicBezTo>
                    <a:pt x="0" y="604339"/>
                    <a:pt x="604339" y="0"/>
                    <a:pt x="13498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flat" cmpd="sng" algn="ctr">
              <a:solidFill>
                <a:srgbClr val="3A437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4" name="Picture 4" descr="Digital transformation 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9162" y="2998310"/>
              <a:ext cx="682164" cy="6821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群組 24"/>
          <p:cNvGrpSpPr/>
          <p:nvPr/>
        </p:nvGrpSpPr>
        <p:grpSpPr>
          <a:xfrm>
            <a:off x="6800498" y="4069305"/>
            <a:ext cx="720000" cy="720000"/>
            <a:chOff x="5314880" y="2785879"/>
            <a:chExt cx="1125890" cy="1125890"/>
          </a:xfrm>
        </p:grpSpPr>
        <p:sp>
          <p:nvSpPr>
            <p:cNvPr id="26" name="Picture Placeholder 25">
              <a:extLst>
                <a:ext uri="{FF2B5EF4-FFF2-40B4-BE49-F238E27FC236}">
                  <a16:creationId xmlns:a16="http://schemas.microsoft.com/office/drawing/2014/main" id="{2CEB23AB-33AD-4CF7-BEC0-090D1C7ACEEC}"/>
                </a:ext>
              </a:extLst>
            </p:cNvPr>
            <p:cNvSpPr txBox="1">
              <a:spLocks/>
            </p:cNvSpPr>
            <p:nvPr/>
          </p:nvSpPr>
          <p:spPr>
            <a:xfrm>
              <a:off x="5314880" y="2785879"/>
              <a:ext cx="1125890" cy="1125890"/>
            </a:xfrm>
            <a:custGeom>
              <a:avLst/>
              <a:gdLst>
                <a:gd name="connsiteX0" fmla="*/ 1349829 w 2699658"/>
                <a:gd name="connsiteY0" fmla="*/ 0 h 2699658"/>
                <a:gd name="connsiteX1" fmla="*/ 2699658 w 2699658"/>
                <a:gd name="connsiteY1" fmla="*/ 1349829 h 2699658"/>
                <a:gd name="connsiteX2" fmla="*/ 1349829 w 2699658"/>
                <a:gd name="connsiteY2" fmla="*/ 2699658 h 2699658"/>
                <a:gd name="connsiteX3" fmla="*/ 0 w 2699658"/>
                <a:gd name="connsiteY3" fmla="*/ 1349829 h 2699658"/>
                <a:gd name="connsiteX4" fmla="*/ 1349829 w 2699658"/>
                <a:gd name="connsiteY4" fmla="*/ 0 h 269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58" h="2699658">
                  <a:moveTo>
                    <a:pt x="1349829" y="0"/>
                  </a:moveTo>
                  <a:cubicBezTo>
                    <a:pt x="2095319" y="0"/>
                    <a:pt x="2699658" y="604339"/>
                    <a:pt x="2699658" y="1349829"/>
                  </a:cubicBezTo>
                  <a:cubicBezTo>
                    <a:pt x="2699658" y="2095319"/>
                    <a:pt x="2095319" y="2699658"/>
                    <a:pt x="1349829" y="2699658"/>
                  </a:cubicBezTo>
                  <a:cubicBezTo>
                    <a:pt x="604339" y="2699658"/>
                    <a:pt x="0" y="2095319"/>
                    <a:pt x="0" y="1349829"/>
                  </a:cubicBezTo>
                  <a:cubicBezTo>
                    <a:pt x="0" y="604339"/>
                    <a:pt x="604339" y="0"/>
                    <a:pt x="13498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flat" cmpd="sng" algn="ctr">
              <a:solidFill>
                <a:srgbClr val="3A437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27" name="Picture 8" descr="Online education 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52801"/>
              <a:ext cx="615842" cy="615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群組 29"/>
          <p:cNvGrpSpPr/>
          <p:nvPr/>
        </p:nvGrpSpPr>
        <p:grpSpPr>
          <a:xfrm>
            <a:off x="6800498" y="5257455"/>
            <a:ext cx="720000" cy="720000"/>
            <a:chOff x="7546243" y="2222934"/>
            <a:chExt cx="1125890" cy="1125890"/>
          </a:xfrm>
        </p:grpSpPr>
        <p:sp>
          <p:nvSpPr>
            <p:cNvPr id="31" name="Picture Placeholder 25">
              <a:extLst>
                <a:ext uri="{FF2B5EF4-FFF2-40B4-BE49-F238E27FC236}">
                  <a16:creationId xmlns:a16="http://schemas.microsoft.com/office/drawing/2014/main" id="{2CEB23AB-33AD-4CF7-BEC0-090D1C7ACEEC}"/>
                </a:ext>
              </a:extLst>
            </p:cNvPr>
            <p:cNvSpPr txBox="1">
              <a:spLocks/>
            </p:cNvSpPr>
            <p:nvPr/>
          </p:nvSpPr>
          <p:spPr>
            <a:xfrm>
              <a:off x="7546243" y="2222934"/>
              <a:ext cx="1125890" cy="1125890"/>
            </a:xfrm>
            <a:custGeom>
              <a:avLst/>
              <a:gdLst>
                <a:gd name="connsiteX0" fmla="*/ 1349829 w 2699658"/>
                <a:gd name="connsiteY0" fmla="*/ 0 h 2699658"/>
                <a:gd name="connsiteX1" fmla="*/ 2699658 w 2699658"/>
                <a:gd name="connsiteY1" fmla="*/ 1349829 h 2699658"/>
                <a:gd name="connsiteX2" fmla="*/ 1349829 w 2699658"/>
                <a:gd name="connsiteY2" fmla="*/ 2699658 h 2699658"/>
                <a:gd name="connsiteX3" fmla="*/ 0 w 2699658"/>
                <a:gd name="connsiteY3" fmla="*/ 1349829 h 2699658"/>
                <a:gd name="connsiteX4" fmla="*/ 1349829 w 2699658"/>
                <a:gd name="connsiteY4" fmla="*/ 0 h 269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99658" h="2699658">
                  <a:moveTo>
                    <a:pt x="1349829" y="0"/>
                  </a:moveTo>
                  <a:cubicBezTo>
                    <a:pt x="2095319" y="0"/>
                    <a:pt x="2699658" y="604339"/>
                    <a:pt x="2699658" y="1349829"/>
                  </a:cubicBezTo>
                  <a:cubicBezTo>
                    <a:pt x="2699658" y="2095319"/>
                    <a:pt x="2095319" y="2699658"/>
                    <a:pt x="1349829" y="2699658"/>
                  </a:cubicBezTo>
                  <a:cubicBezTo>
                    <a:pt x="604339" y="2699658"/>
                    <a:pt x="0" y="2095319"/>
                    <a:pt x="0" y="1349829"/>
                  </a:cubicBezTo>
                  <a:cubicBezTo>
                    <a:pt x="0" y="604339"/>
                    <a:pt x="604339" y="0"/>
                    <a:pt x="1349829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57150" cap="flat" cmpd="sng" algn="ctr">
              <a:solidFill>
                <a:srgbClr val="3A4370"/>
              </a:solidFill>
              <a:prstDash val="solid"/>
              <a:miter lim="800000"/>
            </a:ln>
            <a:effectLst/>
          </p:spPr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endParaRPr kumimoji="0" lang="zh-TW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pic>
          <p:nvPicPr>
            <p:cNvPr id="32" name="Picture 10" descr="World 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7142" y="2468812"/>
              <a:ext cx="672009" cy="672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13">
            <a:extLst>
              <a:ext uri="{FF2B5EF4-FFF2-40B4-BE49-F238E27FC236}">
                <a16:creationId xmlns:a16="http://schemas.microsoft.com/office/drawing/2014/main" id="{B8A43357-C783-4C48-9100-738EFF8D410B}"/>
              </a:ext>
            </a:extLst>
          </p:cNvPr>
          <p:cNvSpPr txBox="1"/>
          <p:nvPr/>
        </p:nvSpPr>
        <p:spPr>
          <a:xfrm>
            <a:off x="7687971" y="1842344"/>
            <a:ext cx="3746070" cy="400110"/>
          </a:xfrm>
          <a:prstGeom prst="rect">
            <a:avLst/>
          </a:prstGeom>
          <a:noFill/>
          <a:ln>
            <a:noFill/>
          </a:ln>
        </p:spPr>
        <p:txBody>
          <a:bodyPr wrap="square" lIns="81000" rIns="8100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應用場景</a:t>
            </a:r>
            <a:r>
              <a:rPr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、</a:t>
            </a: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目標設定</a:t>
            </a:r>
            <a:r>
              <a:rPr kumimoji="0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、</a:t>
            </a: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組織資源</a:t>
            </a:r>
            <a:endParaRPr kumimoji="0"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35" name="TextBox 13">
            <a:extLst>
              <a:ext uri="{FF2B5EF4-FFF2-40B4-BE49-F238E27FC236}">
                <a16:creationId xmlns:a16="http://schemas.microsoft.com/office/drawing/2014/main" id="{B8A43357-C783-4C48-9100-738EFF8D410B}"/>
              </a:ext>
            </a:extLst>
          </p:cNvPr>
          <p:cNvSpPr txBox="1"/>
          <p:nvPr/>
        </p:nvSpPr>
        <p:spPr>
          <a:xfrm>
            <a:off x="7687971" y="3007049"/>
            <a:ext cx="2452992" cy="400110"/>
          </a:xfrm>
          <a:prstGeom prst="rect">
            <a:avLst/>
          </a:prstGeom>
          <a:noFill/>
          <a:ln>
            <a:noFill/>
          </a:ln>
        </p:spPr>
        <p:txBody>
          <a:bodyPr wrap="square" lIns="81000" rIns="8100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工作坊培訓及</a:t>
            </a:r>
            <a:r>
              <a:rPr kumimoji="0"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POC</a:t>
            </a:r>
          </a:p>
        </p:txBody>
      </p:sp>
      <p:sp>
        <p:nvSpPr>
          <p:cNvPr id="44" name="TextBox 13">
            <a:extLst>
              <a:ext uri="{FF2B5EF4-FFF2-40B4-BE49-F238E27FC236}">
                <a16:creationId xmlns:a16="http://schemas.microsoft.com/office/drawing/2014/main" id="{B8A43357-C783-4C48-9100-738EFF8D410B}"/>
              </a:ext>
            </a:extLst>
          </p:cNvPr>
          <p:cNvSpPr txBox="1"/>
          <p:nvPr/>
        </p:nvSpPr>
        <p:spPr>
          <a:xfrm>
            <a:off x="7687971" y="4233718"/>
            <a:ext cx="3791530" cy="400110"/>
          </a:xfrm>
          <a:prstGeom prst="rect">
            <a:avLst/>
          </a:prstGeom>
          <a:noFill/>
          <a:ln>
            <a:noFill/>
          </a:ln>
        </p:spPr>
        <p:txBody>
          <a:bodyPr wrap="square" lIns="81000" rIns="8100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 工作坊實作</a:t>
            </a:r>
            <a:r>
              <a:rPr kumimoji="0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、</a:t>
            </a: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建立</a:t>
            </a:r>
            <a:r>
              <a:rPr kumimoji="0" lang="en-US" altLang="zh-CN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AI </a:t>
            </a: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模型</a:t>
            </a:r>
            <a:endParaRPr kumimoji="0"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  <p:sp>
        <p:nvSpPr>
          <p:cNvPr id="45" name="TextBox 13">
            <a:extLst>
              <a:ext uri="{FF2B5EF4-FFF2-40B4-BE49-F238E27FC236}">
                <a16:creationId xmlns:a16="http://schemas.microsoft.com/office/drawing/2014/main" id="{B8A43357-C783-4C48-9100-738EFF8D410B}"/>
              </a:ext>
            </a:extLst>
          </p:cNvPr>
          <p:cNvSpPr txBox="1"/>
          <p:nvPr/>
        </p:nvSpPr>
        <p:spPr>
          <a:xfrm>
            <a:off x="7687971" y="5385621"/>
            <a:ext cx="3842818" cy="400110"/>
          </a:xfrm>
          <a:prstGeom prst="rect">
            <a:avLst/>
          </a:prstGeom>
          <a:noFill/>
          <a:ln>
            <a:noFill/>
          </a:ln>
        </p:spPr>
        <p:txBody>
          <a:bodyPr wrap="square" lIns="81000" rIns="81000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落地驗證</a:t>
            </a:r>
            <a:r>
              <a:rPr kumimoji="0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、</a:t>
            </a:r>
            <a:r>
              <a:rPr kumimoji="0" lang="zh-CN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Arial" pitchFamily="34" charset="0"/>
              </a:rPr>
              <a:t>激勵傳承</a:t>
            </a:r>
            <a:endParaRPr kumimoji="0" lang="en-US" altLang="zh-CN" sz="2000" b="1" dirty="0">
              <a:latin typeface="Microsoft JhengHei" panose="020B0604030504040204" pitchFamily="34" charset="-120"/>
              <a:ea typeface="Microsoft JhengHei" panose="020B0604030504040204" pitchFamily="34" charset="-12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03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>
            <a:extLst>
              <a:ext uri="{FF2B5EF4-FFF2-40B4-BE49-F238E27FC236}">
                <a16:creationId xmlns:a16="http://schemas.microsoft.com/office/drawing/2014/main" id="{3084DEB2-CCFF-E51B-5BB2-F9E0CEE9240D}"/>
              </a:ext>
            </a:extLst>
          </p:cNvPr>
          <p:cNvSpPr/>
          <p:nvPr/>
        </p:nvSpPr>
        <p:spPr>
          <a:xfrm>
            <a:off x="828675" y="-10692"/>
            <a:ext cx="10687049" cy="6868694"/>
          </a:xfrm>
          <a:prstGeom prst="rect">
            <a:avLst/>
          </a:prstGeom>
          <a:solidFill>
            <a:schemeClr val="tx2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71" name="圖片 70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33253" r="27000" b="28667"/>
          <a:stretch/>
        </p:blipFill>
        <p:spPr>
          <a:xfrm>
            <a:off x="1820927" y="361865"/>
            <a:ext cx="3023390" cy="1004042"/>
          </a:xfrm>
          <a:prstGeom prst="rect">
            <a:avLst/>
          </a:prstGeom>
        </p:spPr>
      </p:pic>
      <p:sp>
        <p:nvSpPr>
          <p:cNvPr id="72" name="TextBox 26"/>
          <p:cNvSpPr txBox="1"/>
          <p:nvPr/>
        </p:nvSpPr>
        <p:spPr>
          <a:xfrm>
            <a:off x="1500804" y="1508469"/>
            <a:ext cx="3648256" cy="7752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916"/>
              </a:lnSpc>
            </a:pPr>
            <a:r>
              <a:rPr lang="en-US" altLang="zh-TW" sz="4000" b="1" spc="29" dirty="0" err="1">
                <a:solidFill>
                  <a:schemeClr val="bg1"/>
                </a:solidFill>
                <a:latin typeface="Bradley Hand ITC" panose="03070402050302030203" pitchFamily="66" charset="0"/>
                <a:ea typeface="Cascadia Code" panose="020B0609020000020004" pitchFamily="49" charset="0"/>
                <a:cs typeface="Cascadia Code" panose="020B0609020000020004" pitchFamily="49" charset="0"/>
                <a:sym typeface="Playfair Display"/>
              </a:rPr>
              <a:t>KT.Liang</a:t>
            </a:r>
            <a:endParaRPr lang="en-US" sz="5400" b="1" spc="29" dirty="0">
              <a:solidFill>
                <a:schemeClr val="bg1"/>
              </a:solidFill>
              <a:latin typeface="Bradley Hand ITC" panose="03070402050302030203" pitchFamily="66" charset="0"/>
              <a:ea typeface="Cascadia Code" panose="020B0609020000020004" pitchFamily="49" charset="0"/>
              <a:cs typeface="Cascadia Code" panose="020B0609020000020004" pitchFamily="49" charset="0"/>
              <a:sym typeface="Playfair Display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804" y="2480340"/>
            <a:ext cx="3479518" cy="4180311"/>
          </a:xfrm>
          <a:prstGeom prst="rect">
            <a:avLst/>
          </a:prstGeom>
        </p:spPr>
      </p:pic>
      <p:sp>
        <p:nvSpPr>
          <p:cNvPr id="73" name="圓角矩形 72"/>
          <p:cNvSpPr>
            <a:spLocks noChangeAspect="1"/>
          </p:cNvSpPr>
          <p:nvPr/>
        </p:nvSpPr>
        <p:spPr>
          <a:xfrm>
            <a:off x="5928366" y="318163"/>
            <a:ext cx="4934441" cy="181067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200"/>
          </a:p>
        </p:txBody>
      </p:sp>
      <p:sp>
        <p:nvSpPr>
          <p:cNvPr id="74" name="文字方塊 73"/>
          <p:cNvSpPr txBox="1"/>
          <p:nvPr/>
        </p:nvSpPr>
        <p:spPr>
          <a:xfrm>
            <a:off x="7443245" y="584038"/>
            <a:ext cx="32726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CIO</a:t>
            </a: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, CISO</a:t>
            </a:r>
          </a:p>
          <a:p>
            <a:pPr algn="ctr">
              <a:spcAft>
                <a:spcPts val="12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數位轉型召集人 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>
              <a:spcAft>
                <a:spcPts val="1200"/>
              </a:spcAft>
            </a:pPr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資安小組召集人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5" name="圖片 7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9" y="381123"/>
            <a:ext cx="1643065" cy="1612353"/>
          </a:xfrm>
          <a:prstGeom prst="rect">
            <a:avLst/>
          </a:prstGeom>
        </p:spPr>
      </p:pic>
      <p:grpSp>
        <p:nvGrpSpPr>
          <p:cNvPr id="76" name="群組 75"/>
          <p:cNvGrpSpPr/>
          <p:nvPr/>
        </p:nvGrpSpPr>
        <p:grpSpPr>
          <a:xfrm>
            <a:off x="5900219" y="2602219"/>
            <a:ext cx="4962588" cy="3908842"/>
            <a:chOff x="8727181" y="4455800"/>
            <a:chExt cx="6700339" cy="4921359"/>
          </a:xfrm>
        </p:grpSpPr>
        <p:sp>
          <p:nvSpPr>
            <p:cNvPr id="77" name="文字方塊 76"/>
            <p:cNvSpPr txBox="1"/>
            <p:nvPr/>
          </p:nvSpPr>
          <p:spPr>
            <a:xfrm>
              <a:off x="8966532" y="4455801"/>
              <a:ext cx="2602144" cy="645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專業領域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12582295" y="5424724"/>
              <a:ext cx="2845225" cy="32286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遠傳電腦 </a:t>
              </a:r>
              <a:endParaRPr lang="en-US" altLang="zh-CN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仁寶電腦 </a:t>
              </a:r>
              <a:endParaRPr lang="en-US" altLang="zh-CN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光寶科技 </a:t>
              </a:r>
              <a:endParaRPr lang="en-US" altLang="zh-CN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800"/>
                </a:spcAft>
                <a:buFont typeface="Arial" panose="020B0604020202020204" pitchFamily="34" charset="0"/>
                <a:buChar char="•"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立訊精密 </a:t>
              </a:r>
              <a:endParaRPr lang="en-US" altLang="zh-CN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spcAft>
                  <a:spcPts val="1800"/>
                </a:spcAft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美律實業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8727181" y="5370550"/>
              <a:ext cx="3414558" cy="40066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科技管理實務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資訊策略規劃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雙軸數位轉型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智慧製造管理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數據驅動策略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資訊安全管理</a:t>
              </a:r>
              <a:endParaRPr lang="en-US" altLang="zh-TW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en-US" altLang="zh-TW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AI</a:t>
              </a:r>
              <a:r>
                <a:rPr lang="zh-TW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創新與實踐</a:t>
              </a:r>
              <a:endParaRPr lang="en-US" altLang="zh-CN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80" name="文字方塊 79"/>
            <p:cNvSpPr txBox="1"/>
            <p:nvPr/>
          </p:nvSpPr>
          <p:spPr>
            <a:xfrm>
              <a:off x="12446553" y="4455800"/>
              <a:ext cx="2602144" cy="6455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公司經歷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81" name="圖片 80"/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46553" y="8133368"/>
              <a:ext cx="582565" cy="5004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2745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832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數位素養：決策力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矩形 46"/>
          <p:cNvSpPr/>
          <p:nvPr/>
        </p:nvSpPr>
        <p:spPr>
          <a:xfrm>
            <a:off x="599130" y="5118168"/>
            <a:ext cx="2541694" cy="673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數據</a:t>
            </a:r>
            <a:r>
              <a:rPr lang="zh-CN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治理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443836" y="5144184"/>
            <a:ext cx="2544328" cy="62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管理</a:t>
            </a:r>
            <a:r>
              <a:rPr lang="zh-TW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可視化</a:t>
            </a:r>
          </a:p>
        </p:txBody>
      </p:sp>
      <p:sp>
        <p:nvSpPr>
          <p:cNvPr id="49" name="矩形 48"/>
          <p:cNvSpPr/>
          <p:nvPr/>
        </p:nvSpPr>
        <p:spPr>
          <a:xfrm>
            <a:off x="6403556" y="5211834"/>
            <a:ext cx="2544328" cy="62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 Model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63276" y="5170200"/>
            <a:ext cx="2108175" cy="62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947632" y="1703103"/>
            <a:ext cx="83920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如何面對變革，快速做出反應與強化智慧決策</a:t>
            </a:r>
            <a:endParaRPr lang="zh-TW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2" name="圖片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00" y="2865401"/>
            <a:ext cx="2016000" cy="2023448"/>
          </a:xfrm>
          <a:prstGeom prst="rect">
            <a:avLst/>
          </a:prstGeom>
        </p:spPr>
      </p:pic>
      <p:pic>
        <p:nvPicPr>
          <p:cNvPr id="53" name="圖片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720" y="2869125"/>
            <a:ext cx="2016000" cy="2016000"/>
          </a:xfrm>
          <a:prstGeom prst="rect">
            <a:avLst/>
          </a:prstGeom>
        </p:spPr>
      </p:pic>
      <p:pic>
        <p:nvPicPr>
          <p:cNvPr id="54" name="圖片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3" y="2869125"/>
            <a:ext cx="2016000" cy="2016000"/>
          </a:xfrm>
          <a:prstGeom prst="rect">
            <a:avLst/>
          </a:prstGeom>
        </p:spPr>
      </p:pic>
      <p:pic>
        <p:nvPicPr>
          <p:cNvPr id="55" name="圖片 5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860" y="2869125"/>
            <a:ext cx="2016000" cy="2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50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575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數位素養：行動力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8EB0F177-2A58-4157-AB33-E27DB5B293FF}"/>
              </a:ext>
            </a:extLst>
          </p:cNvPr>
          <p:cNvSpPr txBox="1"/>
          <p:nvPr/>
        </p:nvSpPr>
        <p:spPr>
          <a:xfrm>
            <a:off x="6925385" y="4959272"/>
            <a:ext cx="320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2.6hrs</a:t>
            </a:r>
            <a:r>
              <a:rPr lang="zh-TW" altLang="en-US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/</a:t>
            </a:r>
            <a:r>
              <a:rPr lang="zh-TW" altLang="en-US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D</a:t>
            </a:r>
            <a:r>
              <a:rPr lang="en-US" altLang="zh-CN" sz="28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ay</a:t>
            </a:r>
            <a:r>
              <a:rPr lang="zh-TW" altLang="en-US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(</a:t>
            </a:r>
            <a:r>
              <a:rPr lang="en-US" altLang="zh-TW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E</a:t>
            </a:r>
            <a:r>
              <a:rPr lang="en-US" altLang="zh-CN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mail)</a:t>
            </a:r>
          </a:p>
          <a:p>
            <a:r>
              <a:rPr lang="en-US" altLang="zh-TW" sz="32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1.5hrs</a:t>
            </a:r>
            <a:r>
              <a:rPr lang="en-US" altLang="zh-TW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W</a:t>
            </a:r>
            <a:r>
              <a:rPr lang="en-US" altLang="zh-CN" sz="28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orthless</a:t>
            </a:r>
            <a:endParaRPr lang="zh-TW" altLang="en-US" sz="3600" b="1" dirty="0">
              <a:latin typeface="Bahnschrift Condensed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3" name="TextBox 28">
            <a:extLst>
              <a:ext uri="{FF2B5EF4-FFF2-40B4-BE49-F238E27FC236}">
                <a16:creationId xmlns:a16="http://schemas.microsoft.com/office/drawing/2014/main" id="{E642F70C-6D80-4CB5-A9E1-15B45D6CB71D}"/>
              </a:ext>
            </a:extLst>
          </p:cNvPr>
          <p:cNvSpPr txBox="1"/>
          <p:nvPr/>
        </p:nvSpPr>
        <p:spPr>
          <a:xfrm>
            <a:off x="6123795" y="1417252"/>
            <a:ext cx="302003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6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23 </a:t>
            </a:r>
            <a:r>
              <a:rPr lang="en-US" altLang="zh-CN" sz="36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mins </a:t>
            </a:r>
          </a:p>
          <a:p>
            <a:r>
              <a:rPr lang="en-US" altLang="zh-CN" sz="40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R</a:t>
            </a:r>
            <a:r>
              <a:rPr lang="en-US" altLang="zh-CN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esume </a:t>
            </a:r>
            <a:r>
              <a:rPr lang="en-US" altLang="zh-TW" sz="40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T</a:t>
            </a:r>
            <a:r>
              <a:rPr lang="en-US" altLang="zh-CN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o</a:t>
            </a:r>
            <a:r>
              <a:rPr lang="en-US" altLang="zh-CN" sz="40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40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W</a:t>
            </a:r>
            <a:r>
              <a:rPr lang="en-US" altLang="zh-CN" sz="32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ork</a:t>
            </a:r>
            <a:endParaRPr lang="en-US" altLang="zh-CN" sz="4000" b="1" dirty="0">
              <a:latin typeface="Bahnschrift Condensed" panose="020B0502040204020203" pitchFamily="34" charset="0"/>
              <a:ea typeface="微軟正黑體" panose="020B0604030504040204" pitchFamily="34" charset="-120"/>
            </a:endParaRPr>
          </a:p>
        </p:txBody>
      </p:sp>
      <p:sp>
        <p:nvSpPr>
          <p:cNvPr id="24" name="직사각형 2">
            <a:extLst>
              <a:ext uri="{FF2B5EF4-FFF2-40B4-BE49-F238E27FC236}">
                <a16:creationId xmlns:a16="http://schemas.microsoft.com/office/drawing/2014/main" id="{98901086-44B5-45A2-9B39-A1DF9B0B1948}"/>
              </a:ext>
            </a:extLst>
          </p:cNvPr>
          <p:cNvSpPr/>
          <p:nvPr/>
        </p:nvSpPr>
        <p:spPr>
          <a:xfrm>
            <a:off x="7966450" y="3114089"/>
            <a:ext cx="2775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100-120</a:t>
            </a:r>
            <a:r>
              <a:rPr lang="en-US" altLang="zh-TW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M</a:t>
            </a:r>
            <a:r>
              <a:rPr lang="en-US" altLang="zh-TW" sz="28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ail</a:t>
            </a:r>
            <a:r>
              <a:rPr lang="zh-TW" altLang="en-US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TW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/</a:t>
            </a:r>
            <a:r>
              <a:rPr lang="zh-TW" altLang="en-US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 </a:t>
            </a:r>
            <a:r>
              <a:rPr lang="en-US" altLang="zh-CN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D</a:t>
            </a:r>
            <a:r>
              <a:rPr lang="en-US" altLang="zh-CN" sz="28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ay</a:t>
            </a:r>
            <a:endParaRPr lang="en-US" altLang="zh-CN" sz="3600" b="1" dirty="0">
              <a:latin typeface="Bahnschrift Condensed" panose="020B0502040204020203" pitchFamily="34" charset="0"/>
              <a:ea typeface="微軟正黑體" panose="020B0604030504040204" pitchFamily="34" charset="-120"/>
            </a:endParaRPr>
          </a:p>
          <a:p>
            <a:r>
              <a:rPr lang="en-US" altLang="zh-TW" sz="3600" b="1" dirty="0">
                <a:solidFill>
                  <a:srgbClr val="436BB8"/>
                </a:solidFill>
                <a:latin typeface="Bahnschrift Condensed" panose="020B0502040204020203" pitchFamily="34" charset="0"/>
                <a:ea typeface="微軟正黑體" panose="020B0604030504040204" pitchFamily="34" charset="-120"/>
              </a:rPr>
              <a:t>40% </a:t>
            </a:r>
            <a:r>
              <a:rPr lang="en-US" altLang="zh-TW" sz="36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S</a:t>
            </a:r>
            <a:r>
              <a:rPr lang="en-US" altLang="zh-TW" sz="2800" b="1" dirty="0">
                <a:latin typeface="Bahnschrift Condensed" panose="020B0502040204020203" pitchFamily="34" charset="0"/>
                <a:ea typeface="微軟正黑體" panose="020B0604030504040204" pitchFamily="34" charset="-120"/>
              </a:rPr>
              <a:t>pam</a:t>
            </a:r>
            <a:endParaRPr lang="zh-TW" altLang="en-US" sz="3600" b="1" dirty="0">
              <a:latin typeface="Bahnschrift Condensed" panose="020B0502040204020203" pitchFamily="34" charset="0"/>
              <a:ea typeface="微軟正黑體" panose="020B0604030504040204" pitchFamily="34" charset="-120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95" y="2769970"/>
            <a:ext cx="1654784" cy="1599778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956" y="4436469"/>
            <a:ext cx="2308475" cy="1953759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57744"/>
            <a:ext cx="3649924" cy="285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510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725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CN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Key AI Capabilities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" name="群組 2"/>
          <p:cNvGrpSpPr/>
          <p:nvPr/>
        </p:nvGrpSpPr>
        <p:grpSpPr>
          <a:xfrm>
            <a:off x="5544716" y="1132039"/>
            <a:ext cx="5631242" cy="5681634"/>
            <a:chOff x="330480" y="1436129"/>
            <a:chExt cx="5374579" cy="5317529"/>
          </a:xfrm>
        </p:grpSpPr>
        <p:pic>
          <p:nvPicPr>
            <p:cNvPr id="53" name="圖片 52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4727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"/>
            <a:stretch/>
          </p:blipFill>
          <p:spPr>
            <a:xfrm>
              <a:off x="330480" y="1591860"/>
              <a:ext cx="5374579" cy="5161798"/>
            </a:xfrm>
            <a:prstGeom prst="rect">
              <a:avLst/>
            </a:prstGeom>
          </p:spPr>
        </p:pic>
        <p:sp>
          <p:nvSpPr>
            <p:cNvPr id="54" name="橢圓 53"/>
            <p:cNvSpPr/>
            <p:nvPr/>
          </p:nvSpPr>
          <p:spPr>
            <a:xfrm>
              <a:off x="1013996" y="5483125"/>
              <a:ext cx="676768" cy="676768"/>
            </a:xfrm>
            <a:prstGeom prst="ellipse">
              <a:avLst/>
            </a:prstGeom>
            <a:solidFill>
              <a:srgbClr val="000066"/>
            </a:solidFill>
            <a:effectLst>
              <a:glow rad="101600">
                <a:schemeClr val="bg1">
                  <a:alpha val="6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RPA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5" name="橢圓 54"/>
            <p:cNvSpPr/>
            <p:nvPr/>
          </p:nvSpPr>
          <p:spPr>
            <a:xfrm>
              <a:off x="4670478" y="5471581"/>
              <a:ext cx="676768" cy="676768"/>
            </a:xfrm>
            <a:prstGeom prst="ellipse">
              <a:avLst/>
            </a:prstGeom>
            <a:solidFill>
              <a:srgbClr val="000066"/>
            </a:solidFill>
            <a:effectLst>
              <a:glow rad="101600">
                <a:schemeClr val="bg1">
                  <a:alpha val="6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RPA</a:t>
              </a:r>
              <a:endParaRPr lang="zh-TW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6" name="六邊形 55"/>
            <p:cNvSpPr/>
            <p:nvPr/>
          </p:nvSpPr>
          <p:spPr>
            <a:xfrm>
              <a:off x="1982699" y="5746715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PLM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7" name="六邊形 56"/>
            <p:cNvSpPr/>
            <p:nvPr/>
          </p:nvSpPr>
          <p:spPr>
            <a:xfrm>
              <a:off x="3803460" y="5746715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ERP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8" name="六邊形 57"/>
            <p:cNvSpPr/>
            <p:nvPr/>
          </p:nvSpPr>
          <p:spPr>
            <a:xfrm>
              <a:off x="2893079" y="5746715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BPM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59" name="六邊形 58"/>
            <p:cNvSpPr/>
            <p:nvPr/>
          </p:nvSpPr>
          <p:spPr>
            <a:xfrm>
              <a:off x="2437889" y="6195794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MES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60" name="六邊形 59"/>
            <p:cNvSpPr/>
            <p:nvPr/>
          </p:nvSpPr>
          <p:spPr>
            <a:xfrm>
              <a:off x="1527508" y="6195794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HCM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61" name="六邊形 60"/>
            <p:cNvSpPr/>
            <p:nvPr/>
          </p:nvSpPr>
          <p:spPr>
            <a:xfrm>
              <a:off x="4258650" y="6195794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IoT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62" name="六邊形 61"/>
            <p:cNvSpPr/>
            <p:nvPr/>
          </p:nvSpPr>
          <p:spPr>
            <a:xfrm>
              <a:off x="3348269" y="6195794"/>
              <a:ext cx="624709" cy="520591"/>
            </a:xfrm>
            <a:prstGeom prst="hexagon">
              <a:avLst/>
            </a:prstGeom>
            <a:solidFill>
              <a:srgbClr val="000000"/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zh-TW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j-ea"/>
                  <a:ea typeface="+mj-ea"/>
                </a:rPr>
                <a:t>MDP</a:t>
              </a:r>
              <a:endPara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0148B18-7AB1-1AE2-32A6-E288B821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36248" y="1436129"/>
              <a:ext cx="1455573" cy="1483467"/>
            </a:xfrm>
            <a:prstGeom prst="rect">
              <a:avLst/>
            </a:prstGeom>
          </p:spPr>
        </p:pic>
      </p:grpSp>
      <p:cxnSp>
        <p:nvCxnSpPr>
          <p:cNvPr id="67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FDCA2611-5597-FC69-3284-26C0D417108C}"/>
              </a:ext>
            </a:extLst>
          </p:cNvPr>
          <p:cNvSpPr txBox="1"/>
          <p:nvPr/>
        </p:nvSpPr>
        <p:spPr>
          <a:xfrm>
            <a:off x="1301333" y="1687615"/>
            <a:ext cx="4360634" cy="4570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+mj-ea"/>
              <a:buAutoNum type="ea1ChtPeriod"/>
            </a:pPr>
            <a:r>
              <a:rPr lang="zh-CN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感知能力</a:t>
            </a:r>
            <a:endParaRPr lang="en-US" altLang="zh-CN" sz="20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多元識別能力 </a:t>
            </a:r>
            <a:r>
              <a:rPr lang="en-US" altLang="zh-TW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 </a:t>
            </a: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人臉識別 </a:t>
            </a:r>
            <a:endParaRPr lang="en-US" altLang="zh-TW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多元控制 </a:t>
            </a:r>
            <a:r>
              <a:rPr lang="en-US" altLang="zh-TW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 </a:t>
            </a: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手勢</a:t>
            </a:r>
            <a:endParaRPr lang="en-US" altLang="zh-TW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</a:t>
            </a:r>
            <a:r>
              <a:rPr lang="zh-TW" altLang="en-US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聯網 </a:t>
            </a:r>
            <a:r>
              <a:rPr lang="en-US" altLang="zh-CN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 Device, Temperature</a:t>
            </a:r>
          </a:p>
          <a:p>
            <a:pPr lvl="1">
              <a:spcAft>
                <a:spcPts val="600"/>
              </a:spcAft>
            </a:pPr>
            <a:r>
              <a:rPr lang="en-US" altLang="zh-CN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+mj-ea"/>
              <a:buAutoNum type="ea1ChtPeriod"/>
            </a:pPr>
            <a:r>
              <a:rPr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協作能力  </a:t>
            </a:r>
            <a:endParaRPr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MDA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助理小幫手  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動態知識庫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營運整合 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spcAft>
                <a:spcPts val="600"/>
              </a:spcAft>
            </a:pP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spcAft>
                <a:spcPts val="600"/>
              </a:spcAft>
              <a:buFont typeface="+mj-ea"/>
              <a:buAutoNum type="ea1ChtPeriod"/>
            </a:pPr>
            <a:r>
              <a:rPr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革新能力 </a:t>
            </a:r>
            <a:endParaRPr lang="en-US" altLang="zh-TW" sz="24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+AI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AI+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Architype Van Der Leck"/>
              </a:rPr>
              <a:t> AI-Native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Architype Van Der Leck"/>
              </a:rPr>
              <a:t>）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  <a:sym typeface="Architype Van Der Leck"/>
            </a:endParaRPr>
          </a:p>
        </p:txBody>
      </p:sp>
    </p:spTree>
    <p:extLst>
      <p:ext uri="{BB962C8B-B14F-4D97-AF65-F5344CB8AC3E}">
        <p14:creationId xmlns:p14="http://schemas.microsoft.com/office/powerpoint/2010/main" val="1534558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287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平台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4637437" y="2109700"/>
            <a:ext cx="3352020" cy="3356796"/>
            <a:chOff x="4524570" y="2227805"/>
            <a:chExt cx="3329601" cy="3369800"/>
          </a:xfrm>
        </p:grpSpPr>
        <p:sp>
          <p:nvSpPr>
            <p:cNvPr id="15" name="Oval 5"/>
            <p:cNvSpPr>
              <a:spLocks noChangeArrowheads="1"/>
            </p:cNvSpPr>
            <p:nvPr/>
          </p:nvSpPr>
          <p:spPr bwMode="auto">
            <a:xfrm>
              <a:off x="5560549" y="3312022"/>
              <a:ext cx="1172654" cy="1172654"/>
            </a:xfrm>
            <a:prstGeom prst="ellipse">
              <a:avLst/>
            </a:prstGeom>
            <a:solidFill>
              <a:srgbClr val="008080"/>
            </a:solidFill>
            <a:ln w="762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2000" kern="0">
                <a:latin typeface="微软雅黑" panose="020F0502020204030204"/>
                <a:ea typeface="微软雅黑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530314" y="2227805"/>
              <a:ext cx="2459012" cy="1392024"/>
            </a:xfrm>
            <a:custGeom>
              <a:avLst/>
              <a:gdLst>
                <a:gd name="T0" fmla="*/ 1248 w 1248"/>
                <a:gd name="T1" fmla="*/ 706 h 706"/>
                <a:gd name="T2" fmla="*/ 1233 w 1248"/>
                <a:gd name="T3" fmla="*/ 520 h 706"/>
                <a:gd name="T4" fmla="*/ 1192 w 1248"/>
                <a:gd name="T5" fmla="*/ 567 h 706"/>
                <a:gd name="T6" fmla="*/ 1182 w 1248"/>
                <a:gd name="T7" fmla="*/ 542 h 706"/>
                <a:gd name="T8" fmla="*/ 623 w 1248"/>
                <a:gd name="T9" fmla="*/ 282 h 706"/>
                <a:gd name="T10" fmla="*/ 312 w 1248"/>
                <a:gd name="T11" fmla="*/ 0 h 706"/>
                <a:gd name="T12" fmla="*/ 0 w 1248"/>
                <a:gd name="T13" fmla="*/ 312 h 706"/>
                <a:gd name="T14" fmla="*/ 226 w 1248"/>
                <a:gd name="T15" fmla="*/ 612 h 706"/>
                <a:gd name="T16" fmla="*/ 226 w 1248"/>
                <a:gd name="T17" fmla="*/ 613 h 706"/>
                <a:gd name="T18" fmla="*/ 250 w 1248"/>
                <a:gd name="T19" fmla="*/ 619 h 706"/>
                <a:gd name="T20" fmla="*/ 251 w 1248"/>
                <a:gd name="T21" fmla="*/ 618 h 706"/>
                <a:gd name="T22" fmla="*/ 251 w 1248"/>
                <a:gd name="T23" fmla="*/ 619 h 706"/>
                <a:gd name="T24" fmla="*/ 511 w 1248"/>
                <a:gd name="T25" fmla="*/ 369 h 706"/>
                <a:gd name="T26" fmla="*/ 627 w 1248"/>
                <a:gd name="T27" fmla="*/ 329 h 706"/>
                <a:gd name="T28" fmla="*/ 1181 w 1248"/>
                <a:gd name="T29" fmla="*/ 572 h 706"/>
                <a:gd name="T30" fmla="*/ 1117 w 1248"/>
                <a:gd name="T31" fmla="*/ 573 h 706"/>
                <a:gd name="T32" fmla="*/ 1248 w 1248"/>
                <a:gd name="T33" fmla="*/ 706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8" h="706">
                  <a:moveTo>
                    <a:pt x="1248" y="706"/>
                  </a:moveTo>
                  <a:cubicBezTo>
                    <a:pt x="1233" y="520"/>
                    <a:pt x="1233" y="520"/>
                    <a:pt x="1233" y="520"/>
                  </a:cubicBezTo>
                  <a:cubicBezTo>
                    <a:pt x="1192" y="567"/>
                    <a:pt x="1192" y="567"/>
                    <a:pt x="1192" y="567"/>
                  </a:cubicBezTo>
                  <a:cubicBezTo>
                    <a:pt x="1188" y="556"/>
                    <a:pt x="1187" y="553"/>
                    <a:pt x="1182" y="542"/>
                  </a:cubicBezTo>
                  <a:cubicBezTo>
                    <a:pt x="1086" y="336"/>
                    <a:pt x="851" y="233"/>
                    <a:pt x="623" y="282"/>
                  </a:cubicBezTo>
                  <a:cubicBezTo>
                    <a:pt x="607" y="124"/>
                    <a:pt x="474" y="0"/>
                    <a:pt x="312" y="0"/>
                  </a:cubicBezTo>
                  <a:cubicBezTo>
                    <a:pt x="140" y="0"/>
                    <a:pt x="0" y="140"/>
                    <a:pt x="0" y="312"/>
                  </a:cubicBezTo>
                  <a:cubicBezTo>
                    <a:pt x="0" y="455"/>
                    <a:pt x="96" y="575"/>
                    <a:pt x="226" y="612"/>
                  </a:cubicBezTo>
                  <a:cubicBezTo>
                    <a:pt x="226" y="613"/>
                    <a:pt x="226" y="613"/>
                    <a:pt x="226" y="613"/>
                  </a:cubicBezTo>
                  <a:cubicBezTo>
                    <a:pt x="234" y="615"/>
                    <a:pt x="242" y="617"/>
                    <a:pt x="250" y="619"/>
                  </a:cubicBezTo>
                  <a:cubicBezTo>
                    <a:pt x="250" y="619"/>
                    <a:pt x="251" y="619"/>
                    <a:pt x="251" y="618"/>
                  </a:cubicBezTo>
                  <a:cubicBezTo>
                    <a:pt x="251" y="619"/>
                    <a:pt x="251" y="619"/>
                    <a:pt x="251" y="619"/>
                  </a:cubicBezTo>
                  <a:cubicBezTo>
                    <a:pt x="303" y="514"/>
                    <a:pt x="393" y="423"/>
                    <a:pt x="511" y="369"/>
                  </a:cubicBezTo>
                  <a:cubicBezTo>
                    <a:pt x="580" y="337"/>
                    <a:pt x="626" y="329"/>
                    <a:pt x="627" y="329"/>
                  </a:cubicBezTo>
                  <a:cubicBezTo>
                    <a:pt x="853" y="278"/>
                    <a:pt x="1082" y="370"/>
                    <a:pt x="1181" y="572"/>
                  </a:cubicBezTo>
                  <a:cubicBezTo>
                    <a:pt x="1117" y="573"/>
                    <a:pt x="1117" y="573"/>
                    <a:pt x="1117" y="573"/>
                  </a:cubicBezTo>
                  <a:lnTo>
                    <a:pt x="1248" y="706"/>
                  </a:lnTo>
                  <a:close/>
                </a:path>
              </a:pathLst>
            </a:custGeom>
            <a:solidFill>
              <a:srgbClr val="4472C4">
                <a:lumMod val="40000"/>
                <a:lumOff val="6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2000" kern="0">
                <a:latin typeface="微软雅黑" panose="020F0502020204030204"/>
                <a:ea typeface="微软雅黑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6447217" y="2251925"/>
              <a:ext cx="1389726" cy="2461308"/>
            </a:xfrm>
            <a:custGeom>
              <a:avLst/>
              <a:gdLst>
                <a:gd name="T0" fmla="*/ 0 w 705"/>
                <a:gd name="T1" fmla="*/ 1249 h 1249"/>
                <a:gd name="T2" fmla="*/ 186 w 705"/>
                <a:gd name="T3" fmla="*/ 1234 h 1249"/>
                <a:gd name="T4" fmla="*/ 138 w 705"/>
                <a:gd name="T5" fmla="*/ 1192 h 1249"/>
                <a:gd name="T6" fmla="*/ 163 w 705"/>
                <a:gd name="T7" fmla="*/ 1182 h 1249"/>
                <a:gd name="T8" fmla="*/ 423 w 705"/>
                <a:gd name="T9" fmla="*/ 623 h 1249"/>
                <a:gd name="T10" fmla="*/ 704 w 705"/>
                <a:gd name="T11" fmla="*/ 312 h 1249"/>
                <a:gd name="T12" fmla="*/ 392 w 705"/>
                <a:gd name="T13" fmla="*/ 0 h 1249"/>
                <a:gd name="T14" fmla="*/ 92 w 705"/>
                <a:gd name="T15" fmla="*/ 227 h 1249"/>
                <a:gd name="T16" fmla="*/ 92 w 705"/>
                <a:gd name="T17" fmla="*/ 227 h 1249"/>
                <a:gd name="T18" fmla="*/ 86 w 705"/>
                <a:gd name="T19" fmla="*/ 251 h 1249"/>
                <a:gd name="T20" fmla="*/ 86 w 705"/>
                <a:gd name="T21" fmla="*/ 251 h 1249"/>
                <a:gd name="T22" fmla="*/ 86 w 705"/>
                <a:gd name="T23" fmla="*/ 252 h 1249"/>
                <a:gd name="T24" fmla="*/ 336 w 705"/>
                <a:gd name="T25" fmla="*/ 512 h 1249"/>
                <a:gd name="T26" fmla="*/ 376 w 705"/>
                <a:gd name="T27" fmla="*/ 627 h 1249"/>
                <a:gd name="T28" fmla="*/ 134 w 705"/>
                <a:gd name="T29" fmla="*/ 1182 h 1249"/>
                <a:gd name="T30" fmla="*/ 133 w 705"/>
                <a:gd name="T31" fmla="*/ 1118 h 1249"/>
                <a:gd name="T32" fmla="*/ 0 w 705"/>
                <a:gd name="T33" fmla="*/ 1249 h 1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5" h="1249">
                  <a:moveTo>
                    <a:pt x="0" y="1249"/>
                  </a:moveTo>
                  <a:cubicBezTo>
                    <a:pt x="186" y="1234"/>
                    <a:pt x="186" y="1234"/>
                    <a:pt x="186" y="1234"/>
                  </a:cubicBezTo>
                  <a:cubicBezTo>
                    <a:pt x="138" y="1192"/>
                    <a:pt x="138" y="1192"/>
                    <a:pt x="138" y="1192"/>
                  </a:cubicBezTo>
                  <a:cubicBezTo>
                    <a:pt x="149" y="1188"/>
                    <a:pt x="152" y="1187"/>
                    <a:pt x="163" y="1182"/>
                  </a:cubicBezTo>
                  <a:cubicBezTo>
                    <a:pt x="370" y="1087"/>
                    <a:pt x="472" y="851"/>
                    <a:pt x="423" y="623"/>
                  </a:cubicBezTo>
                  <a:cubicBezTo>
                    <a:pt x="581" y="608"/>
                    <a:pt x="705" y="474"/>
                    <a:pt x="704" y="312"/>
                  </a:cubicBezTo>
                  <a:cubicBezTo>
                    <a:pt x="704" y="140"/>
                    <a:pt x="564" y="0"/>
                    <a:pt x="392" y="0"/>
                  </a:cubicBezTo>
                  <a:cubicBezTo>
                    <a:pt x="249" y="1"/>
                    <a:pt x="129" y="96"/>
                    <a:pt x="92" y="227"/>
                  </a:cubicBezTo>
                  <a:cubicBezTo>
                    <a:pt x="92" y="227"/>
                    <a:pt x="92" y="227"/>
                    <a:pt x="92" y="227"/>
                  </a:cubicBezTo>
                  <a:cubicBezTo>
                    <a:pt x="90" y="235"/>
                    <a:pt x="88" y="243"/>
                    <a:pt x="86" y="251"/>
                  </a:cubicBezTo>
                  <a:cubicBezTo>
                    <a:pt x="86" y="251"/>
                    <a:pt x="86" y="251"/>
                    <a:pt x="86" y="251"/>
                  </a:cubicBezTo>
                  <a:cubicBezTo>
                    <a:pt x="86" y="252"/>
                    <a:pt x="86" y="252"/>
                    <a:pt x="86" y="252"/>
                  </a:cubicBezTo>
                  <a:cubicBezTo>
                    <a:pt x="191" y="304"/>
                    <a:pt x="281" y="394"/>
                    <a:pt x="336" y="512"/>
                  </a:cubicBezTo>
                  <a:cubicBezTo>
                    <a:pt x="368" y="580"/>
                    <a:pt x="376" y="626"/>
                    <a:pt x="376" y="627"/>
                  </a:cubicBezTo>
                  <a:cubicBezTo>
                    <a:pt x="427" y="854"/>
                    <a:pt x="335" y="1083"/>
                    <a:pt x="134" y="1182"/>
                  </a:cubicBezTo>
                  <a:cubicBezTo>
                    <a:pt x="133" y="1118"/>
                    <a:pt x="133" y="1118"/>
                    <a:pt x="133" y="1118"/>
                  </a:cubicBezTo>
                  <a:lnTo>
                    <a:pt x="0" y="1249"/>
                  </a:lnTo>
                  <a:close/>
                </a:path>
              </a:pathLst>
            </a:custGeom>
            <a:solidFill>
              <a:srgbClr val="4472C4">
                <a:lumMod val="60000"/>
                <a:lumOff val="4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2000" kern="0">
                <a:latin typeface="微软雅黑" panose="020F0502020204030204"/>
                <a:ea typeface="微软雅黑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5352665" y="4207879"/>
              <a:ext cx="2501506" cy="1326557"/>
            </a:xfrm>
            <a:custGeom>
              <a:avLst/>
              <a:gdLst>
                <a:gd name="T0" fmla="*/ 0 w 1270"/>
                <a:gd name="T1" fmla="*/ 0 h 673"/>
                <a:gd name="T2" fmla="*/ 23 w 1270"/>
                <a:gd name="T3" fmla="*/ 185 h 673"/>
                <a:gd name="T4" fmla="*/ 62 w 1270"/>
                <a:gd name="T5" fmla="*/ 136 h 673"/>
                <a:gd name="T6" fmla="*/ 73 w 1270"/>
                <a:gd name="T7" fmla="*/ 160 h 673"/>
                <a:gd name="T8" fmla="*/ 642 w 1270"/>
                <a:gd name="T9" fmla="*/ 398 h 673"/>
                <a:gd name="T10" fmla="*/ 964 w 1270"/>
                <a:gd name="T11" fmla="*/ 666 h 673"/>
                <a:gd name="T12" fmla="*/ 1263 w 1270"/>
                <a:gd name="T13" fmla="*/ 341 h 673"/>
                <a:gd name="T14" fmla="*/ 1025 w 1270"/>
                <a:gd name="T15" fmla="*/ 51 h 673"/>
                <a:gd name="T16" fmla="*/ 1025 w 1270"/>
                <a:gd name="T17" fmla="*/ 51 h 673"/>
                <a:gd name="T18" fmla="*/ 1000 w 1270"/>
                <a:gd name="T19" fmla="*/ 46 h 673"/>
                <a:gd name="T20" fmla="*/ 1000 w 1270"/>
                <a:gd name="T21" fmla="*/ 46 h 673"/>
                <a:gd name="T22" fmla="*/ 999 w 1270"/>
                <a:gd name="T23" fmla="*/ 46 h 673"/>
                <a:gd name="T24" fmla="*/ 750 w 1270"/>
                <a:gd name="T25" fmla="*/ 306 h 673"/>
                <a:gd name="T26" fmla="*/ 636 w 1270"/>
                <a:gd name="T27" fmla="*/ 351 h 673"/>
                <a:gd name="T28" fmla="*/ 72 w 1270"/>
                <a:gd name="T29" fmla="*/ 131 h 673"/>
                <a:gd name="T30" fmla="*/ 136 w 1270"/>
                <a:gd name="T31" fmla="*/ 127 h 673"/>
                <a:gd name="T32" fmla="*/ 0 w 1270"/>
                <a:gd name="T3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70" h="673">
                  <a:moveTo>
                    <a:pt x="0" y="0"/>
                  </a:moveTo>
                  <a:cubicBezTo>
                    <a:pt x="23" y="185"/>
                    <a:pt x="23" y="185"/>
                    <a:pt x="23" y="185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6" y="147"/>
                    <a:pt x="67" y="150"/>
                    <a:pt x="73" y="160"/>
                  </a:cubicBezTo>
                  <a:cubicBezTo>
                    <a:pt x="177" y="363"/>
                    <a:pt x="416" y="456"/>
                    <a:pt x="642" y="398"/>
                  </a:cubicBezTo>
                  <a:cubicBezTo>
                    <a:pt x="664" y="555"/>
                    <a:pt x="802" y="673"/>
                    <a:pt x="964" y="666"/>
                  </a:cubicBezTo>
                  <a:cubicBezTo>
                    <a:pt x="1136" y="659"/>
                    <a:pt x="1270" y="514"/>
                    <a:pt x="1263" y="341"/>
                  </a:cubicBezTo>
                  <a:cubicBezTo>
                    <a:pt x="1257" y="199"/>
                    <a:pt x="1157" y="83"/>
                    <a:pt x="1025" y="51"/>
                  </a:cubicBezTo>
                  <a:cubicBezTo>
                    <a:pt x="1025" y="51"/>
                    <a:pt x="1025" y="51"/>
                    <a:pt x="1025" y="51"/>
                  </a:cubicBezTo>
                  <a:cubicBezTo>
                    <a:pt x="1017" y="49"/>
                    <a:pt x="1009" y="47"/>
                    <a:pt x="1000" y="46"/>
                  </a:cubicBezTo>
                  <a:cubicBezTo>
                    <a:pt x="1000" y="46"/>
                    <a:pt x="1000" y="46"/>
                    <a:pt x="1000" y="46"/>
                  </a:cubicBezTo>
                  <a:cubicBezTo>
                    <a:pt x="1000" y="46"/>
                    <a:pt x="1000" y="46"/>
                    <a:pt x="999" y="46"/>
                  </a:cubicBezTo>
                  <a:cubicBezTo>
                    <a:pt x="952" y="153"/>
                    <a:pt x="866" y="247"/>
                    <a:pt x="750" y="306"/>
                  </a:cubicBezTo>
                  <a:cubicBezTo>
                    <a:pt x="683" y="341"/>
                    <a:pt x="637" y="351"/>
                    <a:pt x="636" y="351"/>
                  </a:cubicBezTo>
                  <a:cubicBezTo>
                    <a:pt x="412" y="411"/>
                    <a:pt x="180" y="328"/>
                    <a:pt x="72" y="131"/>
                  </a:cubicBezTo>
                  <a:cubicBezTo>
                    <a:pt x="136" y="127"/>
                    <a:pt x="136" y="127"/>
                    <a:pt x="136" y="12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472C4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2000" kern="0">
                <a:latin typeface="微软雅黑" panose="020F0502020204030204"/>
                <a:ea typeface="微软雅黑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4524570" y="3093801"/>
              <a:ext cx="1324260" cy="2503804"/>
            </a:xfrm>
            <a:custGeom>
              <a:avLst/>
              <a:gdLst>
                <a:gd name="T0" fmla="*/ 672 w 672"/>
                <a:gd name="T1" fmla="*/ 0 h 1271"/>
                <a:gd name="T2" fmla="*/ 487 w 672"/>
                <a:gd name="T3" fmla="*/ 23 h 1271"/>
                <a:gd name="T4" fmla="*/ 536 w 672"/>
                <a:gd name="T5" fmla="*/ 62 h 1271"/>
                <a:gd name="T6" fmla="*/ 511 w 672"/>
                <a:gd name="T7" fmla="*/ 73 h 1271"/>
                <a:gd name="T8" fmla="*/ 275 w 672"/>
                <a:gd name="T9" fmla="*/ 643 h 1271"/>
                <a:gd name="T10" fmla="*/ 7 w 672"/>
                <a:gd name="T11" fmla="*/ 965 h 1271"/>
                <a:gd name="T12" fmla="*/ 332 w 672"/>
                <a:gd name="T13" fmla="*/ 1263 h 1271"/>
                <a:gd name="T14" fmla="*/ 622 w 672"/>
                <a:gd name="T15" fmla="*/ 1025 h 1271"/>
                <a:gd name="T16" fmla="*/ 622 w 672"/>
                <a:gd name="T17" fmla="*/ 1025 h 1271"/>
                <a:gd name="T18" fmla="*/ 627 w 672"/>
                <a:gd name="T19" fmla="*/ 1000 h 1271"/>
                <a:gd name="T20" fmla="*/ 627 w 672"/>
                <a:gd name="T21" fmla="*/ 1000 h 1271"/>
                <a:gd name="T22" fmla="*/ 627 w 672"/>
                <a:gd name="T23" fmla="*/ 999 h 1271"/>
                <a:gd name="T24" fmla="*/ 366 w 672"/>
                <a:gd name="T25" fmla="*/ 750 h 1271"/>
                <a:gd name="T26" fmla="*/ 322 w 672"/>
                <a:gd name="T27" fmla="*/ 636 h 1271"/>
                <a:gd name="T28" fmla="*/ 541 w 672"/>
                <a:gd name="T29" fmla="*/ 72 h 1271"/>
                <a:gd name="T30" fmla="*/ 545 w 672"/>
                <a:gd name="T31" fmla="*/ 136 h 1271"/>
                <a:gd name="T32" fmla="*/ 672 w 672"/>
                <a:gd name="T33" fmla="*/ 0 h 1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2" h="1271">
                  <a:moveTo>
                    <a:pt x="672" y="0"/>
                  </a:moveTo>
                  <a:cubicBezTo>
                    <a:pt x="487" y="23"/>
                    <a:pt x="487" y="23"/>
                    <a:pt x="487" y="23"/>
                  </a:cubicBezTo>
                  <a:cubicBezTo>
                    <a:pt x="536" y="62"/>
                    <a:pt x="536" y="62"/>
                    <a:pt x="536" y="62"/>
                  </a:cubicBezTo>
                  <a:cubicBezTo>
                    <a:pt x="525" y="67"/>
                    <a:pt x="522" y="68"/>
                    <a:pt x="511" y="73"/>
                  </a:cubicBezTo>
                  <a:cubicBezTo>
                    <a:pt x="309" y="177"/>
                    <a:pt x="217" y="416"/>
                    <a:pt x="275" y="643"/>
                  </a:cubicBezTo>
                  <a:cubicBezTo>
                    <a:pt x="117" y="665"/>
                    <a:pt x="0" y="803"/>
                    <a:pt x="7" y="965"/>
                  </a:cubicBezTo>
                  <a:cubicBezTo>
                    <a:pt x="14" y="1137"/>
                    <a:pt x="159" y="1271"/>
                    <a:pt x="332" y="1263"/>
                  </a:cubicBezTo>
                  <a:cubicBezTo>
                    <a:pt x="474" y="1257"/>
                    <a:pt x="590" y="1157"/>
                    <a:pt x="622" y="1025"/>
                  </a:cubicBezTo>
                  <a:cubicBezTo>
                    <a:pt x="622" y="1025"/>
                    <a:pt x="622" y="1025"/>
                    <a:pt x="622" y="1025"/>
                  </a:cubicBezTo>
                  <a:cubicBezTo>
                    <a:pt x="624" y="1017"/>
                    <a:pt x="626" y="1009"/>
                    <a:pt x="627" y="1000"/>
                  </a:cubicBezTo>
                  <a:cubicBezTo>
                    <a:pt x="627" y="1000"/>
                    <a:pt x="627" y="1000"/>
                    <a:pt x="627" y="1000"/>
                  </a:cubicBezTo>
                  <a:cubicBezTo>
                    <a:pt x="627" y="1000"/>
                    <a:pt x="627" y="1000"/>
                    <a:pt x="627" y="999"/>
                  </a:cubicBezTo>
                  <a:cubicBezTo>
                    <a:pt x="520" y="952"/>
                    <a:pt x="426" y="866"/>
                    <a:pt x="366" y="750"/>
                  </a:cubicBezTo>
                  <a:cubicBezTo>
                    <a:pt x="331" y="683"/>
                    <a:pt x="322" y="637"/>
                    <a:pt x="322" y="636"/>
                  </a:cubicBezTo>
                  <a:cubicBezTo>
                    <a:pt x="261" y="412"/>
                    <a:pt x="344" y="180"/>
                    <a:pt x="541" y="72"/>
                  </a:cubicBezTo>
                  <a:cubicBezTo>
                    <a:pt x="545" y="136"/>
                    <a:pt x="545" y="136"/>
                    <a:pt x="545" y="136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rgbClr val="4472C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en-US" sz="2000" kern="0">
                <a:latin typeface="微软雅黑" panose="020F0502020204030204"/>
                <a:ea typeface="微软雅黑"/>
              </a:endParaRPr>
            </a:p>
          </p:txBody>
        </p:sp>
        <p:sp>
          <p:nvSpPr>
            <p:cNvPr id="20" name="TextBox 96"/>
            <p:cNvSpPr txBox="1"/>
            <p:nvPr/>
          </p:nvSpPr>
          <p:spPr>
            <a:xfrm>
              <a:off x="5620758" y="3649556"/>
              <a:ext cx="1052236" cy="44678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b="1" kern="0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</a:rPr>
                <a:t>M-GAI</a:t>
              </a:r>
              <a:endParaRPr kumimoji="0" lang="id-ID" sz="2400" b="1" kern="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TextBox 97"/>
            <p:cNvSpPr txBox="1"/>
            <p:nvPr/>
          </p:nvSpPr>
          <p:spPr>
            <a:xfrm>
              <a:off x="4599035" y="2505133"/>
              <a:ext cx="1054960" cy="4467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zh-TW" sz="2400" b="1" kern="0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FontAwesome"/>
                </a:rPr>
                <a:t>MDR</a:t>
              </a:r>
              <a:endParaRPr kumimoji="0" lang="en-US" sz="2400" b="1" kern="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TextBox 98"/>
            <p:cNvSpPr txBox="1"/>
            <p:nvPr/>
          </p:nvSpPr>
          <p:spPr>
            <a:xfrm>
              <a:off x="6775333" y="2542165"/>
              <a:ext cx="968268" cy="4467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400" b="1" kern="0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FontAwesome"/>
                </a:rPr>
                <a:t>MML</a:t>
              </a:r>
              <a:endParaRPr kumimoji="0" lang="en-US" sz="2400" b="1" kern="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TextBox 99"/>
            <p:cNvSpPr txBox="1"/>
            <p:nvPr/>
          </p:nvSpPr>
          <p:spPr>
            <a:xfrm>
              <a:off x="4693363" y="4786164"/>
              <a:ext cx="854824" cy="4467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400" b="1" kern="0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FontAwesome"/>
                </a:rPr>
                <a:t>MDA</a:t>
              </a:r>
              <a:endParaRPr kumimoji="0" lang="en-US" sz="2400" b="1" kern="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TextBox 100"/>
            <p:cNvSpPr txBox="1"/>
            <p:nvPr/>
          </p:nvSpPr>
          <p:spPr>
            <a:xfrm>
              <a:off x="6925065" y="4786163"/>
              <a:ext cx="776407" cy="4467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sz="2400" b="1" kern="0" dirty="0">
                  <a:solidFill>
                    <a:schemeClr val="bg1"/>
                  </a:solidFill>
                  <a:ea typeface="Calibri" panose="020F0502020204030204" pitchFamily="34" charset="0"/>
                  <a:cs typeface="Calibri" panose="020F0502020204030204" pitchFamily="34" charset="0"/>
                  <a:sym typeface="FontAwesome"/>
                </a:rPr>
                <a:t>MDI</a:t>
              </a:r>
              <a:endParaRPr kumimoji="0" lang="en-US" sz="2400" b="1" kern="0" dirty="0">
                <a:solidFill>
                  <a:schemeClr val="bg1"/>
                </a:solidFill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5" name="文字方塊 24"/>
          <p:cNvSpPr txBox="1"/>
          <p:nvPr/>
        </p:nvSpPr>
        <p:spPr>
          <a:xfrm>
            <a:off x="8195410" y="4721450"/>
            <a:ext cx="356067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Enhance decision quality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Identify key metrics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Real-time monitoring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Visualize operational data</a:t>
            </a:r>
          </a:p>
        </p:txBody>
      </p:sp>
      <p:sp>
        <p:nvSpPr>
          <p:cNvPr id="27" name="文字方塊 26"/>
          <p:cNvSpPr txBox="1"/>
          <p:nvPr/>
        </p:nvSpPr>
        <p:spPr>
          <a:xfrm>
            <a:off x="7833836" y="1969863"/>
            <a:ext cx="3922252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Data Analysis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Predict the future</a:t>
            </a: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Enhance biz agility</a:t>
            </a:r>
            <a:r>
              <a:rPr kumimoji="0" lang="zh-TW" altLang="en-US" sz="2000" b="1" kern="0" dirty="0">
                <a:ea typeface="Arial Unicode MS" panose="020B0604020202020204" pitchFamily="34" charset="-120"/>
                <a:cs typeface="Calibri" panose="020F0502020204030204" pitchFamily="34" charset="0"/>
              </a:rPr>
              <a:t> </a:t>
            </a:r>
            <a:endParaRPr kumimoji="0" lang="en-US" altLang="zh-TW" sz="2000" b="1" kern="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Gain competitive insights</a:t>
            </a:r>
          </a:p>
        </p:txBody>
      </p:sp>
      <p:sp>
        <p:nvSpPr>
          <p:cNvPr id="30" name="文字方塊 29"/>
          <p:cNvSpPr txBox="1"/>
          <p:nvPr/>
        </p:nvSpPr>
        <p:spPr>
          <a:xfrm>
            <a:off x="530505" y="2085897"/>
            <a:ext cx="411271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Perception</a:t>
            </a:r>
            <a:r>
              <a:rPr kumimoji="0" lang="zh-TW" altLang="en-US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 ：</a:t>
            </a: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zh-TW" sz="2000" b="1" kern="0" dirty="0" err="1">
                <a:ea typeface="Calibri" panose="020F0502020204030204" pitchFamily="34" charset="0"/>
                <a:cs typeface="Calibri" panose="020F0502020204030204" pitchFamily="34" charset="0"/>
              </a:rPr>
              <a:t>AIoT</a:t>
            </a: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zh-TW" altLang="en-US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、 </a:t>
            </a: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Biometrics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Collaboration </a:t>
            </a:r>
            <a:r>
              <a:rPr kumimoji="0" lang="zh-TW" altLang="en-US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 Knowledge</a:t>
            </a:r>
            <a:r>
              <a:rPr kumimoji="0" lang="zh-TW" altLang="en-US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altLang="zh-CN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Base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Renovation</a:t>
            </a:r>
            <a:r>
              <a:rPr kumimoji="0" lang="zh-TW" altLang="en-US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：</a:t>
            </a: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+AI / AI+</a:t>
            </a:r>
          </a:p>
        </p:txBody>
      </p:sp>
      <p:sp>
        <p:nvSpPr>
          <p:cNvPr id="32" name="文字方塊 31"/>
          <p:cNvSpPr txBox="1"/>
          <p:nvPr/>
        </p:nvSpPr>
        <p:spPr>
          <a:xfrm>
            <a:off x="578630" y="4632219"/>
            <a:ext cx="360760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Reduce communication costs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Enhance work efficiency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Simplify workflow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TW" sz="2000" b="1" kern="0" dirty="0">
                <a:ea typeface="Calibri" panose="020F0502020204030204" pitchFamily="34" charset="0"/>
                <a:cs typeface="Calibri" panose="020F0502020204030204" pitchFamily="34" charset="0"/>
              </a:rPr>
              <a:t>One-Stop Service</a:t>
            </a:r>
          </a:p>
        </p:txBody>
      </p:sp>
    </p:spTree>
    <p:extLst>
      <p:ext uri="{BB962C8B-B14F-4D97-AF65-F5344CB8AC3E}">
        <p14:creationId xmlns:p14="http://schemas.microsoft.com/office/powerpoint/2010/main" val="689277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312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運用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AI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帶動轉型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28" name="表格 27">
            <a:extLst>
              <a:ext uri="{FF2B5EF4-FFF2-40B4-BE49-F238E27FC236}">
                <a16:creationId xmlns:a16="http://schemas.microsoft.com/office/drawing/2014/main" id="{8B446A37-DEB7-3D30-2F31-130D5BF71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863196"/>
              </p:ext>
            </p:extLst>
          </p:nvPr>
        </p:nvGraphicFramePr>
        <p:xfrm>
          <a:off x="244755" y="1302265"/>
          <a:ext cx="11642554" cy="8521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3222">
                  <a:extLst>
                    <a:ext uri="{9D8B030D-6E8A-4147-A177-3AD203B41FA5}">
                      <a16:colId xmlns:a16="http://schemas.microsoft.com/office/drawing/2014/main" val="1183853640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3668912759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922142758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3088633270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605426368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1432648565"/>
                    </a:ext>
                  </a:extLst>
                </a:gridCol>
                <a:gridCol w="1663222">
                  <a:extLst>
                    <a:ext uri="{9D8B030D-6E8A-4147-A177-3AD203B41FA5}">
                      <a16:colId xmlns:a16="http://schemas.microsoft.com/office/drawing/2014/main" val="3477961885"/>
                    </a:ext>
                  </a:extLst>
                </a:gridCol>
              </a:tblGrid>
              <a:tr h="852117"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業務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Sales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00B0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市場行銷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Marketing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財務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Finance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00B0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客戶服務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Customer Service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法務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Legal Affairs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00B0A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人力資源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Human Resources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zh-TW" altLang="en-US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智慧製造</a:t>
                      </a:r>
                      <a:endParaRPr lang="en-US" altLang="zh-TW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altLang="zh-TW" sz="14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Smart Manufacturing</a:t>
                      </a:r>
                      <a:endParaRPr lang="zh-TW" altLang="en-US" sz="14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118793" marR="118793" marT="59396" marB="59396" anchor="ctr">
                    <a:solidFill>
                      <a:srgbClr val="00B0A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742044"/>
                  </a:ext>
                </a:extLst>
              </a:tr>
            </a:tbl>
          </a:graphicData>
        </a:graphic>
      </p:graphicFrame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B24ED067-E018-A950-4239-E133F5F8E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3591956"/>
              </p:ext>
            </p:extLst>
          </p:nvPr>
        </p:nvGraphicFramePr>
        <p:xfrm>
          <a:off x="250106" y="2149082"/>
          <a:ext cx="11637094" cy="4451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2442">
                  <a:extLst>
                    <a:ext uri="{9D8B030D-6E8A-4147-A177-3AD203B41FA5}">
                      <a16:colId xmlns:a16="http://schemas.microsoft.com/office/drawing/2014/main" val="2669976728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1775277905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1384967943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736323225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323399205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2361540122"/>
                    </a:ext>
                  </a:extLst>
                </a:gridCol>
                <a:gridCol w="1662442">
                  <a:extLst>
                    <a:ext uri="{9D8B030D-6E8A-4147-A177-3AD203B41FA5}">
                      <a16:colId xmlns:a16="http://schemas.microsoft.com/office/drawing/2014/main" val="770202604"/>
                    </a:ext>
                  </a:extLst>
                </a:gridCol>
              </a:tblGrid>
              <a:tr h="748200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Customer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Self-Service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Customer Insights &amp; Strategy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Quote to Deal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Self-Service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Regulatory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Compliance Management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Employee Engagement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Process Planning</a:t>
                      </a: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687659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Lead Generation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Demand Generation</a:t>
                      </a:r>
                      <a:endParaRPr lang="zh-TW" altLang="en-US" sz="12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Record to Report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Support Allocation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Contracting</a:t>
                      </a: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Recruitment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Quality Report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extLst>
                  <a:ext uri="{0D108BD9-81ED-4DB2-BD59-A6C34878D82A}">
                    <a16:rowId xmlns:a16="http://schemas.microsoft.com/office/drawing/2014/main" val="3444407661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Customer Engagement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Content Creation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Tax &amp; Finance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Issue Diagnosis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Risk Management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HR</a:t>
                      </a:r>
                      <a:r>
                        <a:rPr lang="zh-TW" alt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Management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Machine Management &amp; </a:t>
                      </a:r>
                      <a:r>
                        <a:rPr lang="en-US" altLang="zh-TW" sz="12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IoT</a:t>
                      </a: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8859019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Negotiation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kern="1200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Closing</a:t>
                      </a:r>
                      <a:endParaRPr lang="zh-TW" altLang="en-US" sz="1200" b="1" kern="1200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Campaign Execution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Planning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Analysis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 Issue Resolution</a:t>
                      </a: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Litigation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Compensation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Benefits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Material Control Management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extLst>
                  <a:ext uri="{0D108BD9-81ED-4DB2-BD59-A6C34878D82A}">
                    <a16:rowId xmlns:a16="http://schemas.microsoft.com/office/drawing/2014/main" val="2133986412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After-Sales Follow-Up &amp; Upselling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Predictive Analytics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 Risk Management &amp; Compliance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Continuous Improvement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Consulting</a:t>
                      </a: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Learning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Development</a:t>
                      </a: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Resource Management</a:t>
                      </a: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306116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Sales Analysis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Forecasting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Personalization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Procure to Pay</a:t>
                      </a: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Intellectual Property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HR</a:t>
                      </a:r>
                      <a:r>
                        <a:rPr lang="zh-TW" altLang="en-US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Strategy </a:t>
                      </a:r>
                    </a:p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&amp; Planning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 err="1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eSOP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/>
                </a:tc>
                <a:extLst>
                  <a:ext uri="{0D108BD9-81ED-4DB2-BD59-A6C34878D82A}">
                    <a16:rowId xmlns:a16="http://schemas.microsoft.com/office/drawing/2014/main" val="1781877810"/>
                  </a:ext>
                </a:extLst>
              </a:tr>
              <a:tr h="61725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Sales Support &amp; Recommendations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en-US" altLang="zh-TW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EAEFF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</a:pPr>
                      <a:r>
                        <a:rPr lang="en-US" altLang="zh-TW" sz="12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Arial" panose="020B0604020202020204" pitchFamily="34" charset="0"/>
                        </a:rPr>
                        <a:t>Lessons Learned</a:t>
                      </a:r>
                      <a:endParaRPr lang="zh-TW" altLang="en-US" sz="1200" b="1" dirty="0">
                        <a:solidFill>
                          <a:schemeClr val="bg2">
                            <a:lumMod val="10000"/>
                          </a:schemeClr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  <a:cs typeface="Arial" panose="020B0604020202020204" pitchFamily="34" charset="0"/>
                      </a:endParaRPr>
                    </a:p>
                  </a:txBody>
                  <a:tcPr marL="118793" marR="118793" marT="59396" marB="59396" anchor="ctr">
                    <a:solidFill>
                      <a:srgbClr val="D2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320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482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實例：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MDR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499" y="2566610"/>
            <a:ext cx="2076343" cy="2162454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451729" y="2989853"/>
            <a:ext cx="3971366" cy="1268535"/>
            <a:chOff x="2339478" y="2938225"/>
            <a:chExt cx="3971366" cy="1268535"/>
          </a:xfrm>
        </p:grpSpPr>
        <p:grpSp>
          <p:nvGrpSpPr>
            <p:cNvPr id="17" name="群組 16"/>
            <p:cNvGrpSpPr/>
            <p:nvPr/>
          </p:nvGrpSpPr>
          <p:grpSpPr>
            <a:xfrm>
              <a:off x="4255474" y="3387855"/>
              <a:ext cx="2055370" cy="573622"/>
              <a:chOff x="4255474" y="3387855"/>
              <a:chExt cx="2055370" cy="573622"/>
            </a:xfrm>
          </p:grpSpPr>
          <p:sp>
            <p:nvSpPr>
              <p:cNvPr id="22" name="圓角矩形 21"/>
              <p:cNvSpPr/>
              <p:nvPr/>
            </p:nvSpPr>
            <p:spPr>
              <a:xfrm>
                <a:off x="4255474" y="3387855"/>
                <a:ext cx="2055370" cy="573622"/>
              </a:xfrm>
              <a:prstGeom prst="roundRect">
                <a:avLst/>
              </a:prstGeom>
              <a:solidFill>
                <a:srgbClr val="236AC5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3" name="文字方塊 22"/>
              <p:cNvSpPr txBox="1"/>
              <p:nvPr/>
            </p:nvSpPr>
            <p:spPr>
              <a:xfrm>
                <a:off x="4264639" y="3468520"/>
                <a:ext cx="1967357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79" b="1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Renovation</a:t>
                </a:r>
                <a:endParaRPr lang="zh-TW" altLang="en-US" sz="1559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18" name="群組 17"/>
            <p:cNvGrpSpPr/>
            <p:nvPr/>
          </p:nvGrpSpPr>
          <p:grpSpPr>
            <a:xfrm>
              <a:off x="2339478" y="2938225"/>
              <a:ext cx="1792957" cy="1268535"/>
              <a:chOff x="2518449" y="2938225"/>
              <a:chExt cx="1792957" cy="1268535"/>
            </a:xfrm>
          </p:grpSpPr>
          <p:sp>
            <p:nvSpPr>
              <p:cNvPr id="19" name="Rectangle 48">
                <a:extLst>
                  <a:ext uri="{FF2B5EF4-FFF2-40B4-BE49-F238E27FC236}">
                    <a16:creationId xmlns:a16="http://schemas.microsoft.com/office/drawing/2014/main" id="{54EC7F6E-75DC-455B-98AF-BC6114BED484}"/>
                  </a:ext>
                </a:extLst>
              </p:cNvPr>
              <p:cNvSpPr/>
              <p:nvPr/>
            </p:nvSpPr>
            <p:spPr>
              <a:xfrm>
                <a:off x="2518449" y="2980457"/>
                <a:ext cx="1778047" cy="1226303"/>
              </a:xfrm>
              <a:prstGeom prst="roundRect">
                <a:avLst>
                  <a:gd name="adj" fmla="val 4474"/>
                </a:avLst>
              </a:prstGeom>
              <a:solidFill>
                <a:schemeClr val="bg1"/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99874"/>
                <a:endParaRPr lang="ja-JP" altLang="en-US" sz="1559" b="1" dirty="0">
                  <a:solidFill>
                    <a:srgbClr val="00868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20" name="Rectangle 1">
                <a:extLst>
                  <a:ext uri="{FF2B5EF4-FFF2-40B4-BE49-F238E27FC236}">
                    <a16:creationId xmlns:a16="http://schemas.microsoft.com/office/drawing/2014/main" id="{F597514C-8E37-4D6D-A4B2-C82779952BB1}"/>
                  </a:ext>
                </a:extLst>
              </p:cNvPr>
              <p:cNvSpPr/>
              <p:nvPr/>
            </p:nvSpPr>
            <p:spPr>
              <a:xfrm>
                <a:off x="2533360" y="2938225"/>
                <a:ext cx="1778046" cy="203283"/>
              </a:xfrm>
              <a:prstGeom prst="roundRect">
                <a:avLst>
                  <a:gd name="adj" fmla="val 12949"/>
                </a:avLst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99874">
                  <a:lnSpc>
                    <a:spcPct val="90000"/>
                  </a:lnSpc>
                  <a:spcBef>
                    <a:spcPts val="1031"/>
                  </a:spcBef>
                  <a:defRPr/>
                </a:pPr>
                <a:r>
                  <a:rPr lang="en-US" altLang="ja-JP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rPr>
                  <a:t>IPEVO  (+AI)</a:t>
                </a:r>
                <a:endParaRPr lang="ja-JP" altLang="en-US" sz="1299" b="1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PMingLiU"/>
                </a:endParaRPr>
              </a:p>
            </p:txBody>
          </p:sp>
          <p:pic>
            <p:nvPicPr>
              <p:cNvPr id="21" name="圖片 2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540" y="3231902"/>
                <a:ext cx="340825" cy="911103"/>
              </a:xfrm>
              <a:prstGeom prst="rect">
                <a:avLst/>
              </a:prstGeom>
            </p:spPr>
          </p:pic>
        </p:grpSp>
      </p:grpSp>
      <p:grpSp>
        <p:nvGrpSpPr>
          <p:cNvPr id="24" name="群組 23"/>
          <p:cNvGrpSpPr/>
          <p:nvPr/>
        </p:nvGrpSpPr>
        <p:grpSpPr>
          <a:xfrm>
            <a:off x="510994" y="4190488"/>
            <a:ext cx="5931904" cy="1559566"/>
            <a:chOff x="398743" y="4138860"/>
            <a:chExt cx="5931904" cy="1559566"/>
          </a:xfrm>
        </p:grpSpPr>
        <p:grpSp>
          <p:nvGrpSpPr>
            <p:cNvPr id="25" name="群組 24"/>
            <p:cNvGrpSpPr/>
            <p:nvPr/>
          </p:nvGrpSpPr>
          <p:grpSpPr>
            <a:xfrm>
              <a:off x="4275277" y="4138860"/>
              <a:ext cx="2055370" cy="573622"/>
              <a:chOff x="4275277" y="4138860"/>
              <a:chExt cx="2055370" cy="573622"/>
            </a:xfrm>
          </p:grpSpPr>
          <p:sp>
            <p:nvSpPr>
              <p:cNvPr id="45" name="圓角矩形 44"/>
              <p:cNvSpPr/>
              <p:nvPr/>
            </p:nvSpPr>
            <p:spPr>
              <a:xfrm>
                <a:off x="4275277" y="4138860"/>
                <a:ext cx="2055370" cy="573622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47" name="文字方塊 46"/>
              <p:cNvSpPr txBox="1"/>
              <p:nvPr/>
            </p:nvSpPr>
            <p:spPr>
              <a:xfrm>
                <a:off x="4316192" y="4227939"/>
                <a:ext cx="1954437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079" b="1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Collaboration</a:t>
                </a:r>
                <a:endParaRPr lang="zh-TW" altLang="en-US" sz="1559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26" name="群組 25"/>
            <p:cNvGrpSpPr/>
            <p:nvPr/>
          </p:nvGrpSpPr>
          <p:grpSpPr>
            <a:xfrm>
              <a:off x="2339478" y="4422467"/>
              <a:ext cx="1792957" cy="1275959"/>
              <a:chOff x="2470645" y="4422467"/>
              <a:chExt cx="1792957" cy="1275959"/>
            </a:xfrm>
          </p:grpSpPr>
          <p:sp>
            <p:nvSpPr>
              <p:cNvPr id="33" name="Rectangle 48">
                <a:extLst>
                  <a:ext uri="{FF2B5EF4-FFF2-40B4-BE49-F238E27FC236}">
                    <a16:creationId xmlns:a16="http://schemas.microsoft.com/office/drawing/2014/main" id="{54EC7F6E-75DC-455B-98AF-BC6114BED484}"/>
                  </a:ext>
                </a:extLst>
              </p:cNvPr>
              <p:cNvSpPr/>
              <p:nvPr/>
            </p:nvSpPr>
            <p:spPr>
              <a:xfrm>
                <a:off x="2470645" y="4472123"/>
                <a:ext cx="1778047" cy="1226303"/>
              </a:xfrm>
              <a:prstGeom prst="roundRect">
                <a:avLst>
                  <a:gd name="adj" fmla="val 4474"/>
                </a:avLst>
              </a:prstGeom>
              <a:solidFill>
                <a:schemeClr val="bg1"/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99874"/>
                <a:endParaRPr lang="ja-JP" altLang="en-US" sz="1559" b="1" dirty="0">
                  <a:solidFill>
                    <a:srgbClr val="00868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35" name="Rectangle 1">
                <a:extLst>
                  <a:ext uri="{FF2B5EF4-FFF2-40B4-BE49-F238E27FC236}">
                    <a16:creationId xmlns:a16="http://schemas.microsoft.com/office/drawing/2014/main" id="{F597514C-8E37-4D6D-A4B2-C82779952BB1}"/>
                  </a:ext>
                </a:extLst>
              </p:cNvPr>
              <p:cNvSpPr/>
              <p:nvPr/>
            </p:nvSpPr>
            <p:spPr>
              <a:xfrm>
                <a:off x="2485556" y="4422467"/>
                <a:ext cx="1778046" cy="210707"/>
              </a:xfrm>
              <a:prstGeom prst="roundRect">
                <a:avLst>
                  <a:gd name="adj" fmla="val 12949"/>
                </a:avLst>
              </a:prstGeom>
              <a:solidFill>
                <a:srgbClr val="7030A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99874">
                  <a:lnSpc>
                    <a:spcPct val="90000"/>
                  </a:lnSpc>
                  <a:spcBef>
                    <a:spcPts val="1031"/>
                  </a:spcBef>
                  <a:defRPr/>
                </a:pPr>
                <a:r>
                  <a:rPr lang="en-US" altLang="ja-JP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rPr>
                  <a:t>Virtual human</a:t>
                </a:r>
                <a:endParaRPr lang="ja-JP" altLang="en-US" sz="1299" b="1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PMingLiU"/>
                </a:endParaRPr>
              </a:p>
            </p:txBody>
          </p:sp>
          <p:pic>
            <p:nvPicPr>
              <p:cNvPr id="44" name="圖片 4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87112" y="4656790"/>
                <a:ext cx="545111" cy="997060"/>
              </a:xfrm>
              <a:prstGeom prst="rect">
                <a:avLst/>
              </a:prstGeom>
            </p:spPr>
          </p:pic>
        </p:grpSp>
        <p:grpSp>
          <p:nvGrpSpPr>
            <p:cNvPr id="27" name="群組 26"/>
            <p:cNvGrpSpPr/>
            <p:nvPr/>
          </p:nvGrpSpPr>
          <p:grpSpPr>
            <a:xfrm>
              <a:off x="398743" y="4406284"/>
              <a:ext cx="1792957" cy="1268535"/>
              <a:chOff x="550085" y="4406284"/>
              <a:chExt cx="1792957" cy="1268535"/>
            </a:xfrm>
          </p:grpSpPr>
          <p:sp>
            <p:nvSpPr>
              <p:cNvPr id="30" name="Rectangle 48">
                <a:extLst>
                  <a:ext uri="{FF2B5EF4-FFF2-40B4-BE49-F238E27FC236}">
                    <a16:creationId xmlns:a16="http://schemas.microsoft.com/office/drawing/2014/main" id="{54EC7F6E-75DC-455B-98AF-BC6114BED484}"/>
                  </a:ext>
                </a:extLst>
              </p:cNvPr>
              <p:cNvSpPr/>
              <p:nvPr/>
            </p:nvSpPr>
            <p:spPr>
              <a:xfrm>
                <a:off x="550085" y="4448516"/>
                <a:ext cx="1778047" cy="1226303"/>
              </a:xfrm>
              <a:prstGeom prst="roundRect">
                <a:avLst>
                  <a:gd name="adj" fmla="val 4474"/>
                </a:avLst>
              </a:prstGeom>
              <a:solidFill>
                <a:schemeClr val="bg1"/>
              </a:solidFill>
              <a:ln w="285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1399874"/>
                <a:endParaRPr lang="ja-JP" altLang="en-US" sz="1559" b="1" dirty="0">
                  <a:solidFill>
                    <a:srgbClr val="00868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31" name="Rectangle 1">
                <a:extLst>
                  <a:ext uri="{FF2B5EF4-FFF2-40B4-BE49-F238E27FC236}">
                    <a16:creationId xmlns:a16="http://schemas.microsoft.com/office/drawing/2014/main" id="{F597514C-8E37-4D6D-A4B2-C82779952BB1}"/>
                  </a:ext>
                </a:extLst>
              </p:cNvPr>
              <p:cNvSpPr/>
              <p:nvPr/>
            </p:nvSpPr>
            <p:spPr>
              <a:xfrm>
                <a:off x="564996" y="4406284"/>
                <a:ext cx="1778046" cy="203283"/>
              </a:xfrm>
              <a:prstGeom prst="roundRect">
                <a:avLst>
                  <a:gd name="adj" fmla="val 12949"/>
                </a:avLst>
              </a:prstGeom>
              <a:solidFill>
                <a:srgbClr val="7030A0"/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1399874">
                  <a:lnSpc>
                    <a:spcPct val="90000"/>
                  </a:lnSpc>
                  <a:spcBef>
                    <a:spcPts val="1031"/>
                  </a:spcBef>
                  <a:defRPr/>
                </a:pPr>
                <a:r>
                  <a:rPr lang="en-US" altLang="ja-JP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rPr>
                  <a:t>AI Knowledge</a:t>
                </a:r>
                <a:endParaRPr lang="ja-JP" altLang="en-US" sz="1299" b="1" dirty="0">
                  <a:solidFill>
                    <a:prstClr val="white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  <a:cs typeface="PMingLiU"/>
                </a:endParaRPr>
              </a:p>
            </p:txBody>
          </p:sp>
          <p:pic>
            <p:nvPicPr>
              <p:cNvPr id="32" name="圖片 3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9669" y="4639711"/>
                <a:ext cx="1738462" cy="1014139"/>
              </a:xfrm>
              <a:prstGeom prst="rect">
                <a:avLst/>
              </a:prstGeom>
            </p:spPr>
          </p:pic>
        </p:grpSp>
      </p:grpSp>
      <p:pic>
        <p:nvPicPr>
          <p:cNvPr id="48" name="圖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5974" y="1976916"/>
            <a:ext cx="3554646" cy="3087962"/>
          </a:xfrm>
          <a:prstGeom prst="rect">
            <a:avLst/>
          </a:prstGeom>
        </p:spPr>
      </p:pic>
      <p:graphicFrame>
        <p:nvGraphicFramePr>
          <p:cNvPr id="49" name="資料庫圖表 48"/>
          <p:cNvGraphicFramePr/>
          <p:nvPr>
            <p:extLst>
              <p:ext uri="{D42A27DB-BD31-4B8C-83A1-F6EECF244321}">
                <p14:modId xmlns:p14="http://schemas.microsoft.com/office/powerpoint/2010/main" val="300260343"/>
              </p:ext>
            </p:extLst>
          </p:nvPr>
        </p:nvGraphicFramePr>
        <p:xfrm>
          <a:off x="1620095" y="5936906"/>
          <a:ext cx="9339048" cy="69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pSp>
        <p:nvGrpSpPr>
          <p:cNvPr id="50" name="群組 49"/>
          <p:cNvGrpSpPr/>
          <p:nvPr/>
        </p:nvGrpSpPr>
        <p:grpSpPr>
          <a:xfrm>
            <a:off x="507266" y="1121695"/>
            <a:ext cx="5921931" cy="3124993"/>
            <a:chOff x="395015" y="1070067"/>
            <a:chExt cx="5921931" cy="3124993"/>
          </a:xfrm>
        </p:grpSpPr>
        <p:grpSp>
          <p:nvGrpSpPr>
            <p:cNvPr id="51" name="群組 50"/>
            <p:cNvGrpSpPr/>
            <p:nvPr/>
          </p:nvGrpSpPr>
          <p:grpSpPr>
            <a:xfrm>
              <a:off x="4261576" y="2636851"/>
              <a:ext cx="2055370" cy="573622"/>
              <a:chOff x="4261576" y="2636851"/>
              <a:chExt cx="2055370" cy="573622"/>
            </a:xfrm>
          </p:grpSpPr>
          <p:sp>
            <p:nvSpPr>
              <p:cNvPr id="67" name="圓角矩形 66"/>
              <p:cNvSpPr/>
              <p:nvPr/>
            </p:nvSpPr>
            <p:spPr>
              <a:xfrm>
                <a:off x="4261576" y="2636851"/>
                <a:ext cx="2055370" cy="573622"/>
              </a:xfrm>
              <a:prstGeom prst="roundRect">
                <a:avLst/>
              </a:prstGeom>
              <a:solidFill>
                <a:srgbClr val="00868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68" name="文字方塊 67"/>
              <p:cNvSpPr txBox="1"/>
              <p:nvPr/>
            </p:nvSpPr>
            <p:spPr>
              <a:xfrm>
                <a:off x="4296517" y="2717516"/>
                <a:ext cx="1880851" cy="4122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79" b="1" dirty="0">
                    <a:solidFill>
                      <a:schemeClr val="bg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Perception</a:t>
                </a:r>
                <a:endParaRPr lang="zh-TW" altLang="en-US" sz="2079" b="1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grpSp>
          <p:nvGrpSpPr>
            <p:cNvPr id="52" name="群組 51"/>
            <p:cNvGrpSpPr/>
            <p:nvPr/>
          </p:nvGrpSpPr>
          <p:grpSpPr>
            <a:xfrm>
              <a:off x="395015" y="1070067"/>
              <a:ext cx="3737420" cy="3124993"/>
              <a:chOff x="395015" y="1070067"/>
              <a:chExt cx="3737420" cy="3124993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546458" y="1070067"/>
                <a:ext cx="149752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7030A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Biometrics</a:t>
                </a:r>
                <a:endParaRPr lang="zh-TW" altLang="en-US" sz="2000" b="1" dirty="0">
                  <a:solidFill>
                    <a:srgbClr val="7030A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2678977" y="1070067"/>
                <a:ext cx="11139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2000" b="1" dirty="0">
                    <a:solidFill>
                      <a:srgbClr val="7030A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Control</a:t>
                </a:r>
                <a:endParaRPr lang="zh-TW" altLang="en-US" sz="2000" b="1" dirty="0">
                  <a:solidFill>
                    <a:srgbClr val="7030A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grpSp>
            <p:nvGrpSpPr>
              <p:cNvPr id="55" name="群組 54"/>
              <p:cNvGrpSpPr/>
              <p:nvPr/>
            </p:nvGrpSpPr>
            <p:grpSpPr>
              <a:xfrm>
                <a:off x="398743" y="1491507"/>
                <a:ext cx="1796685" cy="1268535"/>
                <a:chOff x="557541" y="1491507"/>
                <a:chExt cx="1796685" cy="1268535"/>
              </a:xfrm>
            </p:grpSpPr>
            <p:sp>
              <p:nvSpPr>
                <p:cNvPr id="64" name="Rectangle 48">
                  <a:extLst>
                    <a:ext uri="{FF2B5EF4-FFF2-40B4-BE49-F238E27FC236}">
                      <a16:creationId xmlns:a16="http://schemas.microsoft.com/office/drawing/2014/main" id="{54EC7F6E-75DC-455B-98AF-BC6114BED484}"/>
                    </a:ext>
                  </a:extLst>
                </p:cNvPr>
                <p:cNvSpPr/>
                <p:nvPr/>
              </p:nvSpPr>
              <p:spPr>
                <a:xfrm>
                  <a:off x="557541" y="1533739"/>
                  <a:ext cx="1778047" cy="1226303"/>
                </a:xfrm>
                <a:prstGeom prst="roundRect">
                  <a:avLst>
                    <a:gd name="adj" fmla="val 4474"/>
                  </a:avLst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1399874"/>
                  <a:endParaRPr lang="ja-JP" altLang="en-US" sz="1559" b="1" dirty="0">
                    <a:solidFill>
                      <a:srgbClr val="00868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65" name="Rectangle 1">
                  <a:extLst>
                    <a:ext uri="{FF2B5EF4-FFF2-40B4-BE49-F238E27FC236}">
                      <a16:creationId xmlns:a16="http://schemas.microsoft.com/office/drawing/2014/main" id="{F597514C-8E37-4D6D-A4B2-C82779952BB1}"/>
                    </a:ext>
                  </a:extLst>
                </p:cNvPr>
                <p:cNvSpPr/>
                <p:nvPr/>
              </p:nvSpPr>
              <p:spPr>
                <a:xfrm>
                  <a:off x="572452" y="1491507"/>
                  <a:ext cx="1778046" cy="203283"/>
                </a:xfrm>
                <a:prstGeom prst="roundRect">
                  <a:avLst>
                    <a:gd name="adj" fmla="val 1294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99874">
                    <a:lnSpc>
                      <a:spcPct val="90000"/>
                    </a:lnSpc>
                    <a:spcBef>
                      <a:spcPts val="1031"/>
                    </a:spcBef>
                    <a:defRPr/>
                  </a:pPr>
                  <a:r>
                    <a:rPr lang="en-US" altLang="ja-JP" sz="1299" b="1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  <a:cs typeface="PMingLiU"/>
                    </a:rPr>
                    <a:t>Facial Recognition</a:t>
                  </a:r>
                  <a:endParaRPr lang="ja-JP" altLang="en-US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endParaRPr>
                </a:p>
              </p:txBody>
            </p:sp>
            <p:pic>
              <p:nvPicPr>
                <p:cNvPr id="66" name="圖片 65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4996" y="1699996"/>
                  <a:ext cx="1789230" cy="1054051"/>
                </a:xfrm>
                <a:prstGeom prst="rect">
                  <a:avLst/>
                </a:prstGeom>
              </p:spPr>
            </p:pic>
          </p:grpSp>
          <p:grpSp>
            <p:nvGrpSpPr>
              <p:cNvPr id="56" name="群組 55"/>
              <p:cNvGrpSpPr/>
              <p:nvPr/>
            </p:nvGrpSpPr>
            <p:grpSpPr>
              <a:xfrm>
                <a:off x="395015" y="2926525"/>
                <a:ext cx="1800413" cy="1268535"/>
                <a:chOff x="550084" y="2926525"/>
                <a:chExt cx="1800413" cy="1268535"/>
              </a:xfrm>
            </p:grpSpPr>
            <p:sp>
              <p:nvSpPr>
                <p:cNvPr id="61" name="Rectangle 48">
                  <a:extLst>
                    <a:ext uri="{FF2B5EF4-FFF2-40B4-BE49-F238E27FC236}">
                      <a16:creationId xmlns:a16="http://schemas.microsoft.com/office/drawing/2014/main" id="{54EC7F6E-75DC-455B-98AF-BC6114BED484}"/>
                    </a:ext>
                  </a:extLst>
                </p:cNvPr>
                <p:cNvSpPr/>
                <p:nvPr/>
              </p:nvSpPr>
              <p:spPr>
                <a:xfrm>
                  <a:off x="550085" y="2968757"/>
                  <a:ext cx="1778047" cy="1226303"/>
                </a:xfrm>
                <a:prstGeom prst="roundRect">
                  <a:avLst>
                    <a:gd name="adj" fmla="val 4474"/>
                  </a:avLst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1399874"/>
                  <a:endParaRPr lang="ja-JP" altLang="en-US" sz="1559" b="1" dirty="0">
                    <a:solidFill>
                      <a:srgbClr val="00868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sp>
              <p:nvSpPr>
                <p:cNvPr id="62" name="Rectangle 1">
                  <a:extLst>
                    <a:ext uri="{FF2B5EF4-FFF2-40B4-BE49-F238E27FC236}">
                      <a16:creationId xmlns:a16="http://schemas.microsoft.com/office/drawing/2014/main" id="{F597514C-8E37-4D6D-A4B2-C82779952BB1}"/>
                    </a:ext>
                  </a:extLst>
                </p:cNvPr>
                <p:cNvSpPr/>
                <p:nvPr/>
              </p:nvSpPr>
              <p:spPr>
                <a:xfrm>
                  <a:off x="564996" y="2926525"/>
                  <a:ext cx="1778046" cy="203283"/>
                </a:xfrm>
                <a:prstGeom prst="roundRect">
                  <a:avLst>
                    <a:gd name="adj" fmla="val 1294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99874">
                    <a:lnSpc>
                      <a:spcPct val="90000"/>
                    </a:lnSpc>
                    <a:spcBef>
                      <a:spcPts val="1031"/>
                    </a:spcBef>
                    <a:defRPr/>
                  </a:pPr>
                  <a:r>
                    <a:rPr lang="en-US" altLang="ja-JP" sz="1299" b="1" dirty="0" err="1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  <a:cs typeface="PMingLiU"/>
                    </a:rPr>
                    <a:t>AIoT</a:t>
                  </a:r>
                  <a:endParaRPr lang="ja-JP" altLang="en-US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endParaRPr>
                </a:p>
              </p:txBody>
            </p:sp>
            <p:pic>
              <p:nvPicPr>
                <p:cNvPr id="63" name="圖片 62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084" y="3120997"/>
                  <a:ext cx="1800413" cy="1053680"/>
                </a:xfrm>
                <a:prstGeom prst="rect">
                  <a:avLst/>
                </a:prstGeom>
              </p:spPr>
            </p:pic>
          </p:grpSp>
          <p:grpSp>
            <p:nvGrpSpPr>
              <p:cNvPr id="57" name="群組 56"/>
              <p:cNvGrpSpPr/>
              <p:nvPr/>
            </p:nvGrpSpPr>
            <p:grpSpPr>
              <a:xfrm>
                <a:off x="2339477" y="1491507"/>
                <a:ext cx="1792958" cy="1268535"/>
                <a:chOff x="2513791" y="1491507"/>
                <a:chExt cx="1792958" cy="1268535"/>
              </a:xfrm>
            </p:grpSpPr>
            <p:sp>
              <p:nvSpPr>
                <p:cNvPr id="58" name="Rectangle 48">
                  <a:extLst>
                    <a:ext uri="{FF2B5EF4-FFF2-40B4-BE49-F238E27FC236}">
                      <a16:creationId xmlns:a16="http://schemas.microsoft.com/office/drawing/2014/main" id="{54EC7F6E-75DC-455B-98AF-BC6114BED484}"/>
                    </a:ext>
                  </a:extLst>
                </p:cNvPr>
                <p:cNvSpPr/>
                <p:nvPr/>
              </p:nvSpPr>
              <p:spPr>
                <a:xfrm>
                  <a:off x="2513792" y="1533739"/>
                  <a:ext cx="1778047" cy="1226303"/>
                </a:xfrm>
                <a:prstGeom prst="roundRect">
                  <a:avLst>
                    <a:gd name="adj" fmla="val 4474"/>
                  </a:avLst>
                </a:prstGeom>
                <a:solidFill>
                  <a:schemeClr val="bg1"/>
                </a:solidFill>
                <a:ln w="285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 defTabSz="1399874"/>
                  <a:endParaRPr lang="ja-JP" altLang="en-US" sz="1559" b="1" dirty="0">
                    <a:solidFill>
                      <a:srgbClr val="00868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endParaRPr>
                </a:p>
              </p:txBody>
            </p:sp>
            <p:pic>
              <p:nvPicPr>
                <p:cNvPr id="59" name="圖片 58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13791" y="1648360"/>
                  <a:ext cx="1792957" cy="1105687"/>
                </a:xfrm>
                <a:prstGeom prst="rect">
                  <a:avLst/>
                </a:prstGeom>
              </p:spPr>
            </p:pic>
            <p:sp>
              <p:nvSpPr>
                <p:cNvPr id="60" name="Rectangle 1">
                  <a:extLst>
                    <a:ext uri="{FF2B5EF4-FFF2-40B4-BE49-F238E27FC236}">
                      <a16:creationId xmlns:a16="http://schemas.microsoft.com/office/drawing/2014/main" id="{F597514C-8E37-4D6D-A4B2-C82779952BB1}"/>
                    </a:ext>
                  </a:extLst>
                </p:cNvPr>
                <p:cNvSpPr/>
                <p:nvPr/>
              </p:nvSpPr>
              <p:spPr>
                <a:xfrm>
                  <a:off x="2528703" y="1491507"/>
                  <a:ext cx="1778046" cy="203283"/>
                </a:xfrm>
                <a:prstGeom prst="roundRect">
                  <a:avLst>
                    <a:gd name="adj" fmla="val 12949"/>
                  </a:avLst>
                </a:prstGeom>
                <a:solidFill>
                  <a:schemeClr val="tx1"/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1399874">
                    <a:lnSpc>
                      <a:spcPct val="90000"/>
                    </a:lnSpc>
                    <a:spcBef>
                      <a:spcPts val="1031"/>
                    </a:spcBef>
                    <a:defRPr/>
                  </a:pPr>
                  <a:r>
                    <a:rPr lang="en-US" altLang="ja-JP" sz="1299" b="1" dirty="0">
                      <a:solidFill>
                        <a:prstClr val="white"/>
                      </a:solidFill>
                      <a:latin typeface="Microsoft JhengHei" panose="020B0604030504040204" pitchFamily="34" charset="-120"/>
                      <a:ea typeface="Microsoft JhengHei" panose="020B0604030504040204" pitchFamily="34" charset="-120"/>
                      <a:cs typeface="PMingLiU"/>
                    </a:rPr>
                    <a:t>Gesture Detection</a:t>
                  </a:r>
                  <a:endParaRPr lang="ja-JP" altLang="en-US" sz="1299" b="1" dirty="0">
                    <a:solidFill>
                      <a:prstClr val="white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PMingLiU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00259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899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實例：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ea"/>
                <a:sym typeface="+mn-lt"/>
              </a:rPr>
              <a:t>MDA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994" y="2660927"/>
            <a:ext cx="2963397" cy="3635568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690253" y="2009108"/>
            <a:ext cx="5236305" cy="412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79" dirty="0">
                <a:solidFill>
                  <a:srgbClr val="C7E09C">
                    <a:lumMod val="50000"/>
                  </a:srgb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Solve the problem of message explosion</a:t>
            </a:r>
            <a:endParaRPr lang="zh-TW" altLang="en-US" sz="2079" dirty="0">
              <a:solidFill>
                <a:srgbClr val="C7E09C">
                  <a:lumMod val="50000"/>
                </a:srgb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411565" y="1264679"/>
            <a:ext cx="35573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One-stop service</a:t>
            </a:r>
            <a:endParaRPr lang="zh-TW" altLang="en-US" sz="32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637949" y="3085719"/>
            <a:ext cx="940707" cy="412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79" b="1" dirty="0" err="1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eCard</a:t>
            </a:r>
            <a:endParaRPr lang="zh-TW" altLang="en-US" sz="2079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461" y="1538051"/>
            <a:ext cx="2094271" cy="1415972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20" y="3147731"/>
            <a:ext cx="1170076" cy="1589039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629" y="3742737"/>
            <a:ext cx="886613" cy="96002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2374762" y="4280225"/>
            <a:ext cx="2416046" cy="412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79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Push Notification</a:t>
            </a:r>
            <a:endParaRPr lang="zh-TW" altLang="en-US" sz="2079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627" y="5248319"/>
            <a:ext cx="1493717" cy="1300069"/>
          </a:xfrm>
          <a:prstGeom prst="rect">
            <a:avLst/>
          </a:prstGeom>
        </p:spPr>
      </p:pic>
      <p:sp>
        <p:nvSpPr>
          <p:cNvPr id="22" name="文字方塊 21"/>
          <p:cNvSpPr txBox="1"/>
          <p:nvPr/>
        </p:nvSpPr>
        <p:spPr>
          <a:xfrm>
            <a:off x="2175545" y="5486062"/>
            <a:ext cx="2613279" cy="412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79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System integration</a:t>
            </a:r>
            <a:endParaRPr lang="zh-TW" altLang="en-US" sz="2079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728592" y="3107352"/>
            <a:ext cx="1867089" cy="412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79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Subscription</a:t>
            </a:r>
            <a:endParaRPr lang="zh-TW" altLang="en-US" sz="2079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705719" y="4222751"/>
            <a:ext cx="2253502" cy="412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79" b="1" dirty="0">
                <a:solidFill>
                  <a:srgbClr val="7030A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Message Center</a:t>
            </a:r>
            <a:endParaRPr lang="zh-TW" altLang="en-US" sz="2079" b="1" dirty="0">
              <a:solidFill>
                <a:srgbClr val="7030A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9818357" y="1715231"/>
            <a:ext cx="1906713" cy="1891391"/>
            <a:chOff x="7392145" y="969265"/>
            <a:chExt cx="1704265" cy="1782280"/>
          </a:xfrm>
        </p:grpSpPr>
        <p:pic>
          <p:nvPicPr>
            <p:cNvPr id="26" name="圖片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92145" y="969265"/>
              <a:ext cx="847584" cy="1770658"/>
            </a:xfrm>
            <a:prstGeom prst="rect">
              <a:avLst/>
            </a:prstGeom>
          </p:spPr>
        </p:pic>
        <p:pic>
          <p:nvPicPr>
            <p:cNvPr id="27" name="圖片 2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87847" y="969265"/>
              <a:ext cx="808563" cy="1782280"/>
            </a:xfrm>
            <a:prstGeom prst="rect">
              <a:avLst/>
            </a:prstGeom>
          </p:spPr>
        </p:pic>
      </p:grpSp>
      <p:pic>
        <p:nvPicPr>
          <p:cNvPr id="28" name="Picture 2" descr="https://cdn-news.readmoo.com/wp-content/uploads/2018/04/10034579444_30592e79e0_k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143" y="3997422"/>
            <a:ext cx="1675629" cy="862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917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實例：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MML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544" y="2910528"/>
            <a:ext cx="787989" cy="798933"/>
          </a:xfrm>
          <a:prstGeom prst="rect">
            <a:avLst/>
          </a:prstGeom>
        </p:spPr>
      </p:pic>
      <p:grpSp>
        <p:nvGrpSpPr>
          <p:cNvPr id="16" name="群組 15"/>
          <p:cNvGrpSpPr/>
          <p:nvPr/>
        </p:nvGrpSpPr>
        <p:grpSpPr>
          <a:xfrm>
            <a:off x="2209943" y="1770017"/>
            <a:ext cx="9430036" cy="2580088"/>
            <a:chOff x="5619269" y="1274492"/>
            <a:chExt cx="7316796" cy="2436381"/>
          </a:xfrm>
        </p:grpSpPr>
        <p:sp>
          <p:nvSpPr>
            <p:cNvPr id="17" name="左大括弧 16"/>
            <p:cNvSpPr/>
            <p:nvPr/>
          </p:nvSpPr>
          <p:spPr>
            <a:xfrm>
              <a:off x="7189218" y="1551137"/>
              <a:ext cx="288000" cy="864000"/>
            </a:xfrm>
            <a:prstGeom prst="leftBrace">
              <a:avLst/>
            </a:prstGeom>
            <a:no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31958" y="1296882"/>
              <a:ext cx="676000" cy="576000"/>
            </a:xfrm>
            <a:prstGeom prst="rect">
              <a:avLst/>
            </a:prstGeom>
          </p:spPr>
        </p:pic>
        <p:pic>
          <p:nvPicPr>
            <p:cNvPr id="19" name="圖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1958" y="2112856"/>
              <a:ext cx="676002" cy="576000"/>
            </a:xfrm>
            <a:prstGeom prst="rect">
              <a:avLst/>
            </a:prstGeom>
          </p:spPr>
        </p:pic>
        <p:pic>
          <p:nvPicPr>
            <p:cNvPr id="20" name="圖片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22509" y="1274492"/>
              <a:ext cx="1128000" cy="720000"/>
            </a:xfrm>
            <a:prstGeom prst="rect">
              <a:avLst/>
            </a:prstGeom>
          </p:spPr>
        </p:pic>
        <p:pic>
          <p:nvPicPr>
            <p:cNvPr id="21" name="圖片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826688" y="2876409"/>
              <a:ext cx="681271" cy="576000"/>
            </a:xfrm>
            <a:prstGeom prst="rect">
              <a:avLst/>
            </a:prstGeom>
          </p:spPr>
        </p:pic>
        <p:sp>
          <p:nvSpPr>
            <p:cNvPr id="22" name="左大括弧 21"/>
            <p:cNvSpPr/>
            <p:nvPr/>
          </p:nvSpPr>
          <p:spPr>
            <a:xfrm>
              <a:off x="5619269" y="1983254"/>
              <a:ext cx="288000" cy="1488000"/>
            </a:xfrm>
            <a:prstGeom prst="leftBrace">
              <a:avLst/>
            </a:prstGeom>
            <a:noFill/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sz="320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23" name="直線單箭頭接點 22"/>
            <p:cNvCxnSpPr>
              <a:stCxn id="22" idx="0"/>
            </p:cNvCxnSpPr>
            <p:nvPr/>
          </p:nvCxnSpPr>
          <p:spPr>
            <a:xfrm>
              <a:off x="5907269" y="1983254"/>
              <a:ext cx="1392000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5763269" y="3226846"/>
              <a:ext cx="3063419" cy="84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5821787" y="1348160"/>
              <a:ext cx="14818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Supervised 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Learning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6159722" y="2814409"/>
              <a:ext cx="27494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Unsupervised Learning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5952224" y="3341541"/>
              <a:ext cx="938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Others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>
              <a:off x="7462819" y="1376042"/>
              <a:ext cx="1141086" cy="610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 err="1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NumericalData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7453484" y="2222748"/>
              <a:ext cx="14523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Categorical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Data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9523690" y="1303740"/>
              <a:ext cx="14648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Regression 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9518052" y="2112321"/>
              <a:ext cx="17155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Classification 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11422509" y="2075208"/>
              <a:ext cx="151355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Time Series 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3" name="文字方塊 32"/>
            <p:cNvSpPr txBox="1"/>
            <p:nvPr/>
          </p:nvSpPr>
          <p:spPr>
            <a:xfrm>
              <a:off x="9523690" y="2883789"/>
              <a:ext cx="233076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Clustering Model</a:t>
              </a:r>
            </a:p>
            <a:p>
              <a:r>
                <a:rPr lang="en-US" altLang="zh-TW" b="1" dirty="0">
                  <a:solidFill>
                    <a:srgbClr val="00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Anomaly Detection</a:t>
              </a:r>
              <a:endParaRPr lang="zh-TW" altLang="en-US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" name="圓角矩形 2"/>
          <p:cNvSpPr/>
          <p:nvPr/>
        </p:nvSpPr>
        <p:spPr>
          <a:xfrm>
            <a:off x="484909" y="5126182"/>
            <a:ext cx="3408218" cy="858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rgbClr val="000000"/>
                </a:solidFill>
                <a:latin typeface="+mn-ea"/>
              </a:rPr>
              <a:t>員工離職風險預測</a:t>
            </a:r>
            <a:endParaRPr lang="zh-TW" altLang="en-US" sz="2000" b="1"/>
          </a:p>
        </p:txBody>
      </p:sp>
      <p:sp>
        <p:nvSpPr>
          <p:cNvPr id="35" name="圓角矩形 34"/>
          <p:cNvSpPr/>
          <p:nvPr/>
        </p:nvSpPr>
        <p:spPr>
          <a:xfrm>
            <a:off x="4429468" y="5126182"/>
            <a:ext cx="3408218" cy="858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rgbClr val="000000"/>
                </a:solidFill>
                <a:latin typeface="+mn-ea"/>
              </a:rPr>
              <a:t>損益預測之毛利預測</a:t>
            </a:r>
            <a:endParaRPr lang="zh-TW" altLang="en-US" sz="2000" b="1"/>
          </a:p>
        </p:txBody>
      </p:sp>
      <p:sp>
        <p:nvSpPr>
          <p:cNvPr id="36" name="圓角矩形 35"/>
          <p:cNvSpPr/>
          <p:nvPr/>
        </p:nvSpPr>
        <p:spPr>
          <a:xfrm>
            <a:off x="8374027" y="5143372"/>
            <a:ext cx="3408218" cy="8589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solidFill>
                  <a:srgbClr val="000000"/>
                </a:solidFill>
                <a:latin typeface="+mn-ea"/>
              </a:rPr>
              <a:t>聲學不良智能分析</a:t>
            </a:r>
            <a:endParaRPr lang="zh-TW" altLang="en-US" sz="2000" b="1"/>
          </a:p>
        </p:txBody>
      </p:sp>
    </p:spTree>
    <p:extLst>
      <p:ext uri="{BB962C8B-B14F-4D97-AF65-F5344CB8AC3E}">
        <p14:creationId xmlns:p14="http://schemas.microsoft.com/office/powerpoint/2010/main" val="1620605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806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實例：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cs typeface="+mn-ea"/>
                <a:sym typeface="+mn-lt"/>
              </a:rPr>
              <a:t>MDI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36" name="群組 35"/>
          <p:cNvGrpSpPr/>
          <p:nvPr/>
        </p:nvGrpSpPr>
        <p:grpSpPr>
          <a:xfrm>
            <a:off x="3863406" y="1305197"/>
            <a:ext cx="1214759" cy="1228233"/>
            <a:chOff x="2862690" y="1357538"/>
            <a:chExt cx="1214759" cy="1196122"/>
          </a:xfrm>
        </p:grpSpPr>
        <p:sp>
          <p:nvSpPr>
            <p:cNvPr id="70" name="object 30"/>
            <p:cNvSpPr txBox="1"/>
            <p:nvPr/>
          </p:nvSpPr>
          <p:spPr>
            <a:xfrm>
              <a:off x="2862690" y="2295256"/>
              <a:ext cx="1214759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Data </a:t>
              </a:r>
              <a:r>
                <a:rPr lang="en-US" altLang="zh-TW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</a:t>
              </a: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riven</a:t>
              </a:r>
              <a:endParaRPr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71" name="object 39"/>
            <p:cNvSpPr/>
            <p:nvPr/>
          </p:nvSpPr>
          <p:spPr>
            <a:xfrm>
              <a:off x="2985914" y="1357538"/>
              <a:ext cx="968311" cy="84203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5" name="群組 44"/>
          <p:cNvGrpSpPr/>
          <p:nvPr/>
        </p:nvGrpSpPr>
        <p:grpSpPr>
          <a:xfrm>
            <a:off x="3639538" y="2858097"/>
            <a:ext cx="1515091" cy="988897"/>
            <a:chOff x="2712524" y="2649341"/>
            <a:chExt cx="1515091" cy="963044"/>
          </a:xfrm>
        </p:grpSpPr>
        <p:sp>
          <p:nvSpPr>
            <p:cNvPr id="68" name="object 32"/>
            <p:cNvSpPr/>
            <p:nvPr/>
          </p:nvSpPr>
          <p:spPr>
            <a:xfrm>
              <a:off x="2997151" y="2649341"/>
              <a:ext cx="945836" cy="6089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9" name="object 33"/>
            <p:cNvSpPr txBox="1"/>
            <p:nvPr/>
          </p:nvSpPr>
          <p:spPr>
            <a:xfrm>
              <a:off x="2712524" y="3353981"/>
              <a:ext cx="1515091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Data  Models</a:t>
              </a:r>
              <a:endParaRPr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3639538" y="4092845"/>
            <a:ext cx="1704844" cy="1119697"/>
            <a:chOff x="2617647" y="3708066"/>
            <a:chExt cx="1704844" cy="1090424"/>
          </a:xfrm>
        </p:grpSpPr>
        <p:sp>
          <p:nvSpPr>
            <p:cNvPr id="66" name="object 38"/>
            <p:cNvSpPr txBox="1"/>
            <p:nvPr/>
          </p:nvSpPr>
          <p:spPr>
            <a:xfrm>
              <a:off x="2617647" y="4540086"/>
              <a:ext cx="1704844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138427" algn="ctr">
                <a:spcBef>
                  <a:spcPts val="95"/>
                </a:spcBef>
              </a:pPr>
              <a:r>
                <a:rPr lang="en-US" sz="1600" b="1" spc="-4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Data Intellegent</a:t>
              </a:r>
            </a:p>
          </p:txBody>
        </p:sp>
        <p:sp>
          <p:nvSpPr>
            <p:cNvPr id="67" name="object 40"/>
            <p:cNvSpPr/>
            <p:nvPr/>
          </p:nvSpPr>
          <p:spPr>
            <a:xfrm>
              <a:off x="2841515" y="3708066"/>
              <a:ext cx="1257109" cy="73633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3687477" y="5466200"/>
            <a:ext cx="1567084" cy="1005591"/>
            <a:chOff x="2686527" y="4894171"/>
            <a:chExt cx="1567084" cy="979301"/>
          </a:xfrm>
        </p:grpSpPr>
        <p:pic>
          <p:nvPicPr>
            <p:cNvPr id="64" name="Picture 2" descr="Power BI Desktop 大數據應用分析實戰|數位行銷學院|數位時代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746" y="4894171"/>
              <a:ext cx="768647" cy="625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object 38"/>
            <p:cNvSpPr txBox="1"/>
            <p:nvPr/>
          </p:nvSpPr>
          <p:spPr>
            <a:xfrm>
              <a:off x="2686527" y="5615068"/>
              <a:ext cx="1567084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138427" algn="ctr">
                <a:spcBef>
                  <a:spcPts val="95"/>
                </a:spcBef>
              </a:pPr>
              <a:r>
                <a:rPr lang="en-US" sz="1600" b="1" spc="-4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Self-Design</a:t>
              </a:r>
            </a:p>
          </p:txBody>
        </p:sp>
      </p:grpSp>
      <p:grpSp>
        <p:nvGrpSpPr>
          <p:cNvPr id="52" name="群組 51"/>
          <p:cNvGrpSpPr/>
          <p:nvPr/>
        </p:nvGrpSpPr>
        <p:grpSpPr>
          <a:xfrm>
            <a:off x="1336199" y="1365162"/>
            <a:ext cx="1502700" cy="1108302"/>
            <a:chOff x="335483" y="1378652"/>
            <a:chExt cx="1502700" cy="1079327"/>
          </a:xfrm>
        </p:grpSpPr>
        <p:sp>
          <p:nvSpPr>
            <p:cNvPr id="62" name="object 9"/>
            <p:cNvSpPr/>
            <p:nvPr/>
          </p:nvSpPr>
          <p:spPr>
            <a:xfrm>
              <a:off x="738135" y="1378652"/>
              <a:ext cx="697397" cy="723735"/>
            </a:xfrm>
            <a:prstGeom prst="rect">
              <a:avLst/>
            </a:prstGeom>
            <a:blipFill>
              <a:blip r:embed="rId7" cstate="print">
                <a:duotone>
                  <a:prstClr val="black"/>
                  <a:schemeClr val="accent2"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63" name="object 10"/>
            <p:cNvSpPr txBox="1"/>
            <p:nvPr/>
          </p:nvSpPr>
          <p:spPr>
            <a:xfrm>
              <a:off x="335483" y="2199575"/>
              <a:ext cx="1502700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Process </a:t>
              </a:r>
              <a:r>
                <a:rPr lang="en-US" altLang="zh-TW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</a:t>
              </a: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riven</a:t>
              </a:r>
              <a:endParaRPr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1472436" y="2759840"/>
            <a:ext cx="1082823" cy="1185411"/>
            <a:chOff x="545422" y="2555167"/>
            <a:chExt cx="1082823" cy="1154420"/>
          </a:xfrm>
        </p:grpSpPr>
        <p:sp>
          <p:nvSpPr>
            <p:cNvPr id="60" name="object 12"/>
            <p:cNvSpPr txBox="1"/>
            <p:nvPr/>
          </p:nvSpPr>
          <p:spPr>
            <a:xfrm>
              <a:off x="545422" y="3451183"/>
              <a:ext cx="1082823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algn="ctr">
                <a:spcBef>
                  <a:spcPts val="95"/>
                </a:spcBef>
              </a:pPr>
              <a:r>
                <a:rPr lang="en-US" altLang="zh-CN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Data </a:t>
              </a:r>
              <a:r>
                <a:rPr lang="en-US" sz="1600" b="1" spc="-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Silos</a:t>
              </a:r>
              <a:endParaRPr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61" name="object 22"/>
            <p:cNvSpPr/>
            <p:nvPr/>
          </p:nvSpPr>
          <p:spPr>
            <a:xfrm>
              <a:off x="685887" y="2555167"/>
              <a:ext cx="801892" cy="798828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302617" y="4153890"/>
            <a:ext cx="1612215" cy="997606"/>
            <a:chOff x="280726" y="3806775"/>
            <a:chExt cx="1612215" cy="971525"/>
          </a:xfrm>
        </p:grpSpPr>
        <p:sp>
          <p:nvSpPr>
            <p:cNvPr id="58" name="object 11"/>
            <p:cNvSpPr txBox="1"/>
            <p:nvPr/>
          </p:nvSpPr>
          <p:spPr>
            <a:xfrm>
              <a:off x="280726" y="4520536"/>
              <a:ext cx="1612215" cy="257764"/>
            </a:xfrm>
            <a:prstGeom prst="rect">
              <a:avLst/>
            </a:prstGeom>
          </p:spPr>
          <p:txBody>
            <a:bodyPr vert="horz" wrap="square" lIns="0" tIns="39371" rIns="0" bIns="0" rtlCol="0">
              <a:spAutoFit/>
            </a:bodyPr>
            <a:lstStyle/>
            <a:p>
              <a:pPr marL="149222" marR="5080" indent="-137157" algn="ctr">
                <a:lnSpc>
                  <a:spcPts val="1731"/>
                </a:lnSpc>
                <a:spcBef>
                  <a:spcPts val="311"/>
                </a:spcBef>
              </a:pPr>
              <a:r>
                <a:rPr lang="en-US" altLang="zh-CN" sz="1600" b="1" spc="-1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Data</a:t>
              </a:r>
              <a:r>
                <a:rPr sz="1600" b="1" spc="-55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 </a:t>
              </a:r>
              <a:r>
                <a:rPr sz="1600" b="1" spc="-20" dirty="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Record</a:t>
              </a:r>
              <a:endParaRPr sz="16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Microsoft YaHei"/>
              </a:endParaRPr>
            </a:p>
          </p:txBody>
        </p:sp>
        <p:sp>
          <p:nvSpPr>
            <p:cNvPr id="59" name="object 13"/>
            <p:cNvSpPr/>
            <p:nvPr/>
          </p:nvSpPr>
          <p:spPr>
            <a:xfrm>
              <a:off x="616987" y="3806775"/>
              <a:ext cx="939692" cy="61657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1304241" y="5468768"/>
            <a:ext cx="1567084" cy="1000454"/>
            <a:chOff x="303291" y="4875488"/>
            <a:chExt cx="1567084" cy="974298"/>
          </a:xfrm>
        </p:grpSpPr>
        <p:sp>
          <p:nvSpPr>
            <p:cNvPr id="56" name="object 21"/>
            <p:cNvSpPr/>
            <p:nvPr/>
          </p:nvSpPr>
          <p:spPr>
            <a:xfrm>
              <a:off x="549665" y="4875488"/>
              <a:ext cx="1074337" cy="6187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600" b="1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57" name="object 38"/>
            <p:cNvSpPr txBox="1"/>
            <p:nvPr/>
          </p:nvSpPr>
          <p:spPr>
            <a:xfrm>
              <a:off x="303291" y="5591382"/>
              <a:ext cx="1567084" cy="25840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138427" algn="ctr">
                <a:spcBef>
                  <a:spcPts val="95"/>
                </a:spcBef>
              </a:pPr>
              <a:r>
                <a:rPr lang="en-US" sz="1600" b="1" spc="-40">
                  <a:latin typeface="微軟正黑體" panose="020B0604030504040204" pitchFamily="34" charset="-120"/>
                  <a:ea typeface="微軟正黑體" panose="020B0604030504040204" pitchFamily="34" charset="-120"/>
                  <a:cs typeface="Microsoft YaHei"/>
                </a:rPr>
                <a:t>Waterfall</a:t>
              </a:r>
            </a:p>
          </p:txBody>
        </p:sp>
      </p:grpSp>
      <p:graphicFrame>
        <p:nvGraphicFramePr>
          <p:cNvPr id="72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87011411"/>
              </p:ext>
            </p:extLst>
          </p:nvPr>
        </p:nvGraphicFramePr>
        <p:xfrm>
          <a:off x="4504778" y="1333574"/>
          <a:ext cx="8037788" cy="49580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2" name="向右箭號 1"/>
          <p:cNvSpPr/>
          <p:nvPr/>
        </p:nvSpPr>
        <p:spPr>
          <a:xfrm>
            <a:off x="3026423" y="1676997"/>
            <a:ext cx="416259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3" name="向右箭號 72"/>
          <p:cNvSpPr/>
          <p:nvPr/>
        </p:nvSpPr>
        <p:spPr>
          <a:xfrm>
            <a:off x="3026423" y="3110229"/>
            <a:ext cx="416259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4" name="向右箭號 73"/>
          <p:cNvSpPr/>
          <p:nvPr/>
        </p:nvSpPr>
        <p:spPr>
          <a:xfrm>
            <a:off x="3026423" y="4410377"/>
            <a:ext cx="416259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5" name="向右箭號 74"/>
          <p:cNvSpPr/>
          <p:nvPr/>
        </p:nvSpPr>
        <p:spPr>
          <a:xfrm>
            <a:off x="3026423" y="5726679"/>
            <a:ext cx="416259" cy="484632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73298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810512" y="249119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04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916726" y="2986812"/>
            <a:ext cx="4255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三大實作工作坊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992927" y="3655614"/>
            <a:ext cx="3960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3521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1302327" y="1482436"/>
            <a:ext cx="6428509" cy="5070764"/>
          </a:xfrm>
          <a:prstGeom prst="round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prstClr val="white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6" t="29879" r="20727" b="28909"/>
          <a:stretch/>
        </p:blipFill>
        <p:spPr>
          <a:xfrm>
            <a:off x="2366849" y="269955"/>
            <a:ext cx="3814069" cy="1039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62060" y="1829475"/>
            <a:ext cx="4118858" cy="717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</a:p>
        </p:txBody>
      </p:sp>
      <p:sp>
        <p:nvSpPr>
          <p:cNvPr id="10" name="矩形 9"/>
          <p:cNvSpPr/>
          <p:nvPr/>
        </p:nvSpPr>
        <p:spPr>
          <a:xfrm>
            <a:off x="2062060" y="2720437"/>
            <a:ext cx="4118858" cy="717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轉型與智能協作</a:t>
            </a:r>
          </a:p>
        </p:txBody>
      </p:sp>
      <p:sp>
        <p:nvSpPr>
          <p:cNvPr id="12" name="矩形 11"/>
          <p:cNvSpPr/>
          <p:nvPr/>
        </p:nvSpPr>
        <p:spPr>
          <a:xfrm>
            <a:off x="2062060" y="3611399"/>
            <a:ext cx="4422782" cy="717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數位與 </a:t>
            </a:r>
            <a:r>
              <a:rPr lang="en-US" altLang="zh-TW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 </a:t>
            </a:r>
            <a:r>
              <a:rPr lang="zh-TW" altLang="en-US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協同驅動企業轉型</a:t>
            </a:r>
          </a:p>
        </p:txBody>
      </p:sp>
      <p:sp>
        <p:nvSpPr>
          <p:cNvPr id="14" name="矩形 13"/>
          <p:cNvSpPr/>
          <p:nvPr/>
        </p:nvSpPr>
        <p:spPr>
          <a:xfrm>
            <a:off x="2062060" y="4502361"/>
            <a:ext cx="4422782" cy="717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TW" altLang="en-US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實作工作坊</a:t>
            </a:r>
          </a:p>
        </p:txBody>
      </p:sp>
      <p:sp>
        <p:nvSpPr>
          <p:cNvPr id="15" name="矩形 14"/>
          <p:cNvSpPr/>
          <p:nvPr/>
        </p:nvSpPr>
        <p:spPr>
          <a:xfrm>
            <a:off x="2062060" y="5393321"/>
            <a:ext cx="4422782" cy="7175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TW" sz="22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&amp; A</a:t>
            </a:r>
          </a:p>
        </p:txBody>
      </p:sp>
      <p:sp>
        <p:nvSpPr>
          <p:cNvPr id="26" name="Freeform 26"/>
          <p:cNvSpPr/>
          <p:nvPr/>
        </p:nvSpPr>
        <p:spPr>
          <a:xfrm rot="837073">
            <a:off x="6264825" y="4566278"/>
            <a:ext cx="6719088" cy="2222571"/>
          </a:xfrm>
          <a:custGeom>
            <a:avLst/>
            <a:gdLst/>
            <a:ahLst/>
            <a:cxnLst/>
            <a:rect l="l" t="t" r="r" b="b"/>
            <a:pathLst>
              <a:path w="9120744" h="3306270">
                <a:moveTo>
                  <a:pt x="0" y="0"/>
                </a:moveTo>
                <a:lnTo>
                  <a:pt x="9120744" y="0"/>
                </a:lnTo>
                <a:lnTo>
                  <a:pt x="9120744" y="3306270"/>
                </a:lnTo>
                <a:lnTo>
                  <a:pt x="0" y="33062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2" name="图片 3">
            <a:extLst>
              <a:ext uri="{FF2B5EF4-FFF2-40B4-BE49-F238E27FC236}">
                <a16:creationId xmlns:a16="http://schemas.microsoft.com/office/drawing/2014/main" id="{9270D253-5251-4C12-A1CB-732CB19635B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8562" y="1597429"/>
            <a:ext cx="2462855" cy="24203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565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2685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三大實作工作坊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6865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3767774" y="249119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05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5873989" y="2986812"/>
            <a:ext cx="20555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Q &amp; A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5950189" y="3655614"/>
            <a:ext cx="1944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627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圓角矩形 1"/>
          <p:cNvSpPr/>
          <p:nvPr/>
        </p:nvSpPr>
        <p:spPr>
          <a:xfrm>
            <a:off x="443345" y="1482436"/>
            <a:ext cx="8603673" cy="5070764"/>
          </a:xfrm>
          <a:prstGeom prst="round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>
              <a:solidFill>
                <a:prstClr val="white"/>
              </a:solidFill>
            </a:endParaRPr>
          </a:p>
        </p:txBody>
      </p:sp>
      <p:sp>
        <p:nvSpPr>
          <p:cNvPr id="26" name="Freeform 26"/>
          <p:cNvSpPr/>
          <p:nvPr/>
        </p:nvSpPr>
        <p:spPr>
          <a:xfrm rot="837073">
            <a:off x="7594777" y="4757891"/>
            <a:ext cx="5113406" cy="1841124"/>
          </a:xfrm>
          <a:custGeom>
            <a:avLst/>
            <a:gdLst/>
            <a:ahLst/>
            <a:cxnLst/>
            <a:rect l="l" t="t" r="r" b="b"/>
            <a:pathLst>
              <a:path w="9120744" h="3306270">
                <a:moveTo>
                  <a:pt x="0" y="0"/>
                </a:moveTo>
                <a:lnTo>
                  <a:pt x="9120744" y="0"/>
                </a:lnTo>
                <a:lnTo>
                  <a:pt x="9120744" y="3306270"/>
                </a:lnTo>
                <a:lnTo>
                  <a:pt x="0" y="33062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32" name="图片 3">
            <a:extLst>
              <a:ext uri="{FF2B5EF4-FFF2-40B4-BE49-F238E27FC236}">
                <a16:creationId xmlns:a16="http://schemas.microsoft.com/office/drawing/2014/main" id="{9270D253-5251-4C12-A1CB-732CB19635B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0727" y="2440958"/>
            <a:ext cx="2088781" cy="20527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4417" y="1072"/>
            <a:ext cx="5405646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1500" b="1" dirty="0">
                <a:solidFill>
                  <a:prstClr val="white"/>
                </a:solidFill>
                <a:latin typeface="Bahnschrift Condensed" panose="020B0502040204020203" pitchFamily="34" charset="0"/>
                <a:ea typeface="宋体" panose="02010600030101010101" pitchFamily="2" charset="-122"/>
              </a:rPr>
              <a:t>Take Away</a:t>
            </a:r>
            <a:endParaRPr lang="zh-TW" altLang="en-US" sz="11500" b="1" dirty="0">
              <a:solidFill>
                <a:prstClr val="white"/>
              </a:solidFill>
              <a:latin typeface="Bahnschrift Condensed" panose="020B0502040204020203" pitchFamily="34" charset="0"/>
              <a:ea typeface="新細明體" panose="02020500000000000000" pitchFamily="18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2813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359163" y="2655092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indent="0" algn="dist">
              <a:buFont typeface="Wingdings" panose="05000000000000000000" pitchFamily="2" charset="2"/>
              <a:buNone/>
              <a:defRPr sz="60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迷你简菱心" panose="02010609000101010101" pitchFamily="49" charset="-122"/>
                <a:ea typeface="迷你简菱心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r>
              <a:rPr lang="en-US" altLang="zh-CN" sz="8000" dirty="0"/>
              <a:t>Thank </a:t>
            </a:r>
            <a:r>
              <a:rPr lang="en-US" altLang="zh-TW" sz="8000" dirty="0"/>
              <a:t>You!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764411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810512" y="249119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916727" y="2986812"/>
            <a:ext cx="4527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產業背景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992927" y="3655614"/>
            <a:ext cx="4356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666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產業背景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產業類別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3884034611"/>
              </p:ext>
            </p:extLst>
          </p:nvPr>
        </p:nvGraphicFramePr>
        <p:xfrm>
          <a:off x="1476026" y="1330841"/>
          <a:ext cx="9797843" cy="60216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手繪多邊形 18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5918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產業背景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工具熟悉度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4" name="圖表 13"/>
          <p:cNvGraphicFramePr/>
          <p:nvPr>
            <p:extLst>
              <p:ext uri="{D42A27DB-BD31-4B8C-83A1-F6EECF244321}">
                <p14:modId xmlns:p14="http://schemas.microsoft.com/office/powerpoint/2010/main" val="1525529450"/>
              </p:ext>
            </p:extLst>
          </p:nvPr>
        </p:nvGraphicFramePr>
        <p:xfrm>
          <a:off x="330480" y="1578526"/>
          <a:ext cx="6913283" cy="4734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0" name="群組 19"/>
          <p:cNvGrpSpPr/>
          <p:nvPr/>
        </p:nvGrpSpPr>
        <p:grpSpPr>
          <a:xfrm>
            <a:off x="7791864" y="1999824"/>
            <a:ext cx="3904837" cy="627361"/>
            <a:chOff x="7791864" y="1999824"/>
            <a:chExt cx="3904837" cy="627361"/>
          </a:xfrm>
        </p:grpSpPr>
        <p:sp>
          <p:nvSpPr>
            <p:cNvPr id="16" name="矩形 15"/>
            <p:cNvSpPr/>
            <p:nvPr/>
          </p:nvSpPr>
          <p:spPr>
            <a:xfrm>
              <a:off x="8539163" y="1999824"/>
              <a:ext cx="3157538" cy="6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基礎知識不足</a:t>
              </a:r>
            </a:p>
          </p:txBody>
        </p:sp>
        <p:pic>
          <p:nvPicPr>
            <p:cNvPr id="1028" name="Picture 4" descr="Lack 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864" y="1999824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9" name="群組 18"/>
          <p:cNvGrpSpPr/>
          <p:nvPr/>
        </p:nvGrpSpPr>
        <p:grpSpPr>
          <a:xfrm>
            <a:off x="7791864" y="2996973"/>
            <a:ext cx="3904837" cy="627361"/>
            <a:chOff x="7791864" y="2996973"/>
            <a:chExt cx="3904837" cy="627361"/>
          </a:xfrm>
        </p:grpSpPr>
        <p:sp>
          <p:nvSpPr>
            <p:cNvPr id="28" name="矩形 27"/>
            <p:cNvSpPr/>
            <p:nvPr/>
          </p:nvSpPr>
          <p:spPr>
            <a:xfrm>
              <a:off x="8539163" y="2996973"/>
              <a:ext cx="3157538" cy="6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缺乏實務操作經驗</a:t>
              </a:r>
            </a:p>
          </p:txBody>
        </p:sp>
        <p:pic>
          <p:nvPicPr>
            <p:cNvPr id="1030" name="Picture 6" descr="Process 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864" y="302609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群組 17"/>
          <p:cNvGrpSpPr/>
          <p:nvPr/>
        </p:nvGrpSpPr>
        <p:grpSpPr>
          <a:xfrm>
            <a:off x="7791864" y="3994122"/>
            <a:ext cx="3904837" cy="627361"/>
            <a:chOff x="7791864" y="3994122"/>
            <a:chExt cx="3904837" cy="627361"/>
          </a:xfrm>
        </p:grpSpPr>
        <p:sp>
          <p:nvSpPr>
            <p:cNvPr id="30" name="矩形 29"/>
            <p:cNvSpPr/>
            <p:nvPr/>
          </p:nvSpPr>
          <p:spPr>
            <a:xfrm>
              <a:off x="8539163" y="3994122"/>
              <a:ext cx="3157538" cy="6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數據分析處理不足</a:t>
              </a:r>
            </a:p>
          </p:txBody>
        </p:sp>
        <p:pic>
          <p:nvPicPr>
            <p:cNvPr id="1034" name="Picture 10" descr="Analysis 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864" y="4088364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群組 16"/>
          <p:cNvGrpSpPr/>
          <p:nvPr/>
        </p:nvGrpSpPr>
        <p:grpSpPr>
          <a:xfrm>
            <a:off x="7791864" y="4991272"/>
            <a:ext cx="3904837" cy="627361"/>
            <a:chOff x="7791864" y="4991272"/>
            <a:chExt cx="3904837" cy="627361"/>
          </a:xfrm>
        </p:grpSpPr>
        <p:sp>
          <p:nvSpPr>
            <p:cNvPr id="31" name="矩形 30"/>
            <p:cNvSpPr/>
            <p:nvPr/>
          </p:nvSpPr>
          <p:spPr>
            <a:xfrm>
              <a:off x="8539163" y="4991272"/>
              <a:ext cx="3157538" cy="6273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AI</a:t>
              </a:r>
              <a:r>
                <a:rPr lang="zh-TW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工具和平台多元及複雜</a:t>
              </a:r>
            </a:p>
          </p:txBody>
        </p:sp>
        <p:pic>
          <p:nvPicPr>
            <p:cNvPr id="1036" name="Picture 12" descr="Artificial intelligence 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91864" y="5078633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4" name="手繪多邊形 43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468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3284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產業背景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學員課程期待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8409100" y="1942569"/>
            <a:ext cx="2864769" cy="741872"/>
            <a:chOff x="888722" y="5062677"/>
            <a:chExt cx="2864769" cy="741872"/>
          </a:xfrm>
        </p:grpSpPr>
        <p:sp>
          <p:nvSpPr>
            <p:cNvPr id="3" name="矩形 2"/>
            <p:cNvSpPr/>
            <p:nvPr/>
          </p:nvSpPr>
          <p:spPr>
            <a:xfrm>
              <a:off x="1562072" y="5062677"/>
              <a:ext cx="2191419" cy="7418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AI</a:t>
              </a:r>
              <a:r>
                <a:rPr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知識與工具</a:t>
              </a:r>
            </a:p>
          </p:txBody>
        </p:sp>
        <p:pic>
          <p:nvPicPr>
            <p:cNvPr id="2050" name="Picture 2" descr="Check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8722" y="5163613"/>
              <a:ext cx="53999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群組 11"/>
          <p:cNvGrpSpPr/>
          <p:nvPr/>
        </p:nvGrpSpPr>
        <p:grpSpPr>
          <a:xfrm>
            <a:off x="8409100" y="3395115"/>
            <a:ext cx="2864769" cy="741872"/>
            <a:chOff x="3694696" y="5060103"/>
            <a:chExt cx="2864769" cy="741872"/>
          </a:xfrm>
        </p:grpSpPr>
        <p:sp>
          <p:nvSpPr>
            <p:cNvPr id="19" name="矩形 18"/>
            <p:cNvSpPr/>
            <p:nvPr/>
          </p:nvSpPr>
          <p:spPr>
            <a:xfrm>
              <a:off x="4368046" y="5060103"/>
              <a:ext cx="2191419" cy="7418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AI</a:t>
              </a:r>
              <a:r>
                <a:rPr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應用和轉型</a:t>
              </a:r>
            </a:p>
          </p:txBody>
        </p:sp>
        <p:pic>
          <p:nvPicPr>
            <p:cNvPr id="20" name="Picture 2" descr="Check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4696" y="5161039"/>
              <a:ext cx="53999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群組 12"/>
          <p:cNvGrpSpPr/>
          <p:nvPr/>
        </p:nvGrpSpPr>
        <p:grpSpPr>
          <a:xfrm>
            <a:off x="8409100" y="4847661"/>
            <a:ext cx="2864769" cy="741872"/>
            <a:chOff x="6376854" y="5055011"/>
            <a:chExt cx="2864769" cy="741872"/>
          </a:xfrm>
        </p:grpSpPr>
        <p:sp>
          <p:nvSpPr>
            <p:cNvPr id="21" name="矩形 20"/>
            <p:cNvSpPr/>
            <p:nvPr/>
          </p:nvSpPr>
          <p:spPr>
            <a:xfrm>
              <a:off x="7050204" y="5055011"/>
              <a:ext cx="2191419" cy="74187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TW" altLang="en-US" sz="2400" b="1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實際操作</a:t>
              </a:r>
            </a:p>
          </p:txBody>
        </p:sp>
        <p:pic>
          <p:nvPicPr>
            <p:cNvPr id="22" name="Picture 2" descr="Check 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6854" y="5155947"/>
              <a:ext cx="539999" cy="54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25" name="圖表 24"/>
          <p:cNvGraphicFramePr/>
          <p:nvPr>
            <p:extLst>
              <p:ext uri="{D42A27DB-BD31-4B8C-83A1-F6EECF244321}">
                <p14:modId xmlns:p14="http://schemas.microsoft.com/office/powerpoint/2010/main" val="1177748603"/>
              </p:ext>
            </p:extLst>
          </p:nvPr>
        </p:nvGraphicFramePr>
        <p:xfrm>
          <a:off x="330480" y="1258779"/>
          <a:ext cx="7275777" cy="5214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4" name="手繪多邊形 43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958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810512" y="249119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04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916726" y="2986812"/>
            <a:ext cx="497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en-US" altLang="zh-TW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ESG</a:t>
            </a: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與永續經營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992927" y="3655614"/>
            <a:ext cx="4824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537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771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ESG </a:t>
            </a: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與永續經營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助力企業實現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ESG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</a:t>
            </a:r>
            <a:endParaRPr lang="zh-TW" altLang="en-US" sz="2000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手繪多邊形 12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276A628-4E0E-3FFB-40C5-FAF62D77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45" y="1417252"/>
            <a:ext cx="10982109" cy="5016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4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2653350" y="2491197"/>
            <a:ext cx="1709886" cy="1709885"/>
            <a:chOff x="1413324" y="1664562"/>
            <a:chExt cx="1381545" cy="1381544"/>
          </a:xfrm>
        </p:grpSpPr>
        <p:sp>
          <p:nvSpPr>
            <p:cNvPr id="2" name="椭圆 1"/>
            <p:cNvSpPr/>
            <p:nvPr/>
          </p:nvSpPr>
          <p:spPr>
            <a:xfrm>
              <a:off x="1413324" y="1664562"/>
              <a:ext cx="1381545" cy="1381544"/>
            </a:xfrm>
            <a:prstGeom prst="ellipse">
              <a:avLst/>
            </a:prstGeom>
            <a:gradFill flip="none" rotWithShape="1">
              <a:gsLst>
                <a:gs pos="65000">
                  <a:srgbClr val="01E2BC">
                    <a:alpha val="0"/>
                  </a:srgbClr>
                </a:gs>
                <a:gs pos="100000">
                  <a:srgbClr val="01E2BC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1516201" y="1767441"/>
              <a:ext cx="1175791" cy="1175790"/>
            </a:xfrm>
            <a:prstGeom prst="ellipse">
              <a:avLst/>
            </a:prstGeom>
            <a:noFill/>
            <a:ln>
              <a:solidFill>
                <a:srgbClr val="2A9995"/>
              </a:solidFill>
            </a:ln>
            <a:effectLst>
              <a:glow rad="38100">
                <a:srgbClr val="01E2BC">
                  <a:alpha val="1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800" b="1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1600082" y="1814734"/>
              <a:ext cx="1008029" cy="1081197"/>
              <a:chOff x="4981968" y="4909761"/>
              <a:chExt cx="561350" cy="602097"/>
            </a:xfrm>
            <a:solidFill>
              <a:schemeClr val="bg1"/>
            </a:solidFill>
            <a:effectLst>
              <a:glow rad="50800">
                <a:schemeClr val="bg1">
                  <a:alpha val="10000"/>
                </a:schemeClr>
              </a:glow>
            </a:effectLst>
          </p:grpSpPr>
          <p:sp>
            <p:nvSpPr>
              <p:cNvPr id="57" name="任意多边形 56"/>
              <p:cNvSpPr/>
              <p:nvPr/>
            </p:nvSpPr>
            <p:spPr>
              <a:xfrm>
                <a:off x="4981968" y="4909761"/>
                <a:ext cx="561350" cy="194436"/>
              </a:xfrm>
              <a:custGeom>
                <a:avLst/>
                <a:gdLst>
                  <a:gd name="connsiteX0" fmla="*/ 280675 w 561350"/>
                  <a:gd name="connsiteY0" fmla="*/ 0 h 194436"/>
                  <a:gd name="connsiteX1" fmla="*/ 558070 w 561350"/>
                  <a:gd name="connsiteY1" fmla="*/ 183869 h 194436"/>
                  <a:gd name="connsiteX2" fmla="*/ 561350 w 561350"/>
                  <a:gd name="connsiteY2" fmla="*/ 194436 h 194436"/>
                  <a:gd name="connsiteX3" fmla="*/ 528660 w 561350"/>
                  <a:gd name="connsiteY3" fmla="*/ 194436 h 194436"/>
                  <a:gd name="connsiteX4" fmla="*/ 504584 w 561350"/>
                  <a:gd name="connsiteY4" fmla="*/ 150079 h 194436"/>
                  <a:gd name="connsiteX5" fmla="*/ 280675 w 561350"/>
                  <a:gd name="connsiteY5" fmla="*/ 31028 h 194436"/>
                  <a:gd name="connsiteX6" fmla="*/ 56766 w 561350"/>
                  <a:gd name="connsiteY6" fmla="*/ 150079 h 194436"/>
                  <a:gd name="connsiteX7" fmla="*/ 32690 w 561350"/>
                  <a:gd name="connsiteY7" fmla="*/ 194436 h 194436"/>
                  <a:gd name="connsiteX8" fmla="*/ 0 w 561350"/>
                  <a:gd name="connsiteY8" fmla="*/ 194436 h 194436"/>
                  <a:gd name="connsiteX9" fmla="*/ 3280 w 561350"/>
                  <a:gd name="connsiteY9" fmla="*/ 183869 h 194436"/>
                  <a:gd name="connsiteX10" fmla="*/ 280675 w 561350"/>
                  <a:gd name="connsiteY10" fmla="*/ 0 h 194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61350" h="194436">
                    <a:moveTo>
                      <a:pt x="280675" y="0"/>
                    </a:moveTo>
                    <a:cubicBezTo>
                      <a:pt x="405375" y="0"/>
                      <a:pt x="512368" y="75817"/>
                      <a:pt x="558070" y="183869"/>
                    </a:cubicBezTo>
                    <a:lnTo>
                      <a:pt x="561350" y="194436"/>
                    </a:lnTo>
                    <a:lnTo>
                      <a:pt x="528660" y="194436"/>
                    </a:lnTo>
                    <a:lnTo>
                      <a:pt x="504584" y="150079"/>
                    </a:lnTo>
                    <a:cubicBezTo>
                      <a:pt x="456059" y="78252"/>
                      <a:pt x="373882" y="31028"/>
                      <a:pt x="280675" y="31028"/>
                    </a:cubicBezTo>
                    <a:cubicBezTo>
                      <a:pt x="187468" y="31028"/>
                      <a:pt x="105292" y="78252"/>
                      <a:pt x="56766" y="150079"/>
                    </a:cubicBezTo>
                    <a:lnTo>
                      <a:pt x="32690" y="194436"/>
                    </a:lnTo>
                    <a:lnTo>
                      <a:pt x="0" y="194436"/>
                    </a:lnTo>
                    <a:lnTo>
                      <a:pt x="3280" y="183869"/>
                    </a:lnTo>
                    <a:cubicBezTo>
                      <a:pt x="48983" y="75817"/>
                      <a:pt x="155975" y="0"/>
                      <a:pt x="2806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任意多边形 57"/>
              <p:cNvSpPr/>
              <p:nvPr/>
            </p:nvSpPr>
            <p:spPr>
              <a:xfrm>
                <a:off x="5028091" y="5397417"/>
                <a:ext cx="132191" cy="92909"/>
              </a:xfrm>
              <a:custGeom>
                <a:avLst/>
                <a:gdLst>
                  <a:gd name="connsiteX0" fmla="*/ 0 w 132191"/>
                  <a:gd name="connsiteY0" fmla="*/ 0 h 92909"/>
                  <a:gd name="connsiteX1" fmla="*/ 40042 w 132191"/>
                  <a:gd name="connsiteY1" fmla="*/ 0 h 92909"/>
                  <a:gd name="connsiteX2" fmla="*/ 43618 w 132191"/>
                  <a:gd name="connsiteY2" fmla="*/ 4334 h 92909"/>
                  <a:gd name="connsiteX3" fmla="*/ 129449 w 132191"/>
                  <a:gd name="connsiteY3" fmla="*/ 62202 h 92909"/>
                  <a:gd name="connsiteX4" fmla="*/ 132191 w 132191"/>
                  <a:gd name="connsiteY4" fmla="*/ 63053 h 92909"/>
                  <a:gd name="connsiteX5" fmla="*/ 124191 w 132191"/>
                  <a:gd name="connsiteY5" fmla="*/ 92909 h 92909"/>
                  <a:gd name="connsiteX6" fmla="*/ 117372 w 132191"/>
                  <a:gd name="connsiteY6" fmla="*/ 90792 h 92909"/>
                  <a:gd name="connsiteX7" fmla="*/ 21678 w 132191"/>
                  <a:gd name="connsiteY7" fmla="*/ 26274 h 92909"/>
                  <a:gd name="connsiteX8" fmla="*/ 0 w 132191"/>
                  <a:gd name="connsiteY8" fmla="*/ 0 h 92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2191" h="92909">
                    <a:moveTo>
                      <a:pt x="0" y="0"/>
                    </a:moveTo>
                    <a:lnTo>
                      <a:pt x="40042" y="0"/>
                    </a:lnTo>
                    <a:lnTo>
                      <a:pt x="43618" y="4334"/>
                    </a:lnTo>
                    <a:cubicBezTo>
                      <a:pt x="68051" y="28767"/>
                      <a:pt x="97144" y="48539"/>
                      <a:pt x="129449" y="62202"/>
                    </a:cubicBezTo>
                    <a:lnTo>
                      <a:pt x="132191" y="63053"/>
                    </a:lnTo>
                    <a:lnTo>
                      <a:pt x="124191" y="92909"/>
                    </a:lnTo>
                    <a:lnTo>
                      <a:pt x="117372" y="90792"/>
                    </a:lnTo>
                    <a:cubicBezTo>
                      <a:pt x="81354" y="75558"/>
                      <a:pt x="48918" y="53514"/>
                      <a:pt x="21678" y="26274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任意多边形 58"/>
              <p:cNvSpPr/>
              <p:nvPr/>
            </p:nvSpPr>
            <p:spPr>
              <a:xfrm>
                <a:off x="5195981" y="5397408"/>
                <a:ext cx="301221" cy="114450"/>
              </a:xfrm>
              <a:custGeom>
                <a:avLst/>
                <a:gdLst>
                  <a:gd name="connsiteX0" fmla="*/ 261179 w 301221"/>
                  <a:gd name="connsiteY0" fmla="*/ 0 h 114450"/>
                  <a:gd name="connsiteX1" fmla="*/ 301221 w 301221"/>
                  <a:gd name="connsiteY1" fmla="*/ 0 h 114450"/>
                  <a:gd name="connsiteX2" fmla="*/ 279543 w 301221"/>
                  <a:gd name="connsiteY2" fmla="*/ 26274 h 114450"/>
                  <a:gd name="connsiteX3" fmla="*/ 66666 w 301221"/>
                  <a:gd name="connsiteY3" fmla="*/ 114450 h 114450"/>
                  <a:gd name="connsiteX4" fmla="*/ 5993 w 301221"/>
                  <a:gd name="connsiteY4" fmla="*/ 108334 h 114450"/>
                  <a:gd name="connsiteX5" fmla="*/ 0 w 301221"/>
                  <a:gd name="connsiteY5" fmla="*/ 106474 h 114450"/>
                  <a:gd name="connsiteX6" fmla="*/ 8000 w 301221"/>
                  <a:gd name="connsiteY6" fmla="*/ 76618 h 114450"/>
                  <a:gd name="connsiteX7" fmla="*/ 12247 w 301221"/>
                  <a:gd name="connsiteY7" fmla="*/ 77936 h 114450"/>
                  <a:gd name="connsiteX8" fmla="*/ 66666 w 301221"/>
                  <a:gd name="connsiteY8" fmla="*/ 83422 h 114450"/>
                  <a:gd name="connsiteX9" fmla="*/ 257603 w 301221"/>
                  <a:gd name="connsiteY9" fmla="*/ 4334 h 114450"/>
                  <a:gd name="connsiteX10" fmla="*/ 261179 w 301221"/>
                  <a:gd name="connsiteY10" fmla="*/ 0 h 114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01221" h="114450">
                    <a:moveTo>
                      <a:pt x="261179" y="0"/>
                    </a:moveTo>
                    <a:lnTo>
                      <a:pt x="301221" y="0"/>
                    </a:lnTo>
                    <a:lnTo>
                      <a:pt x="279543" y="26274"/>
                    </a:lnTo>
                    <a:cubicBezTo>
                      <a:pt x="225063" y="80754"/>
                      <a:pt x="149800" y="114450"/>
                      <a:pt x="66666" y="114450"/>
                    </a:cubicBezTo>
                    <a:cubicBezTo>
                      <a:pt x="45883" y="114450"/>
                      <a:pt x="25592" y="112344"/>
                      <a:pt x="5993" y="108334"/>
                    </a:cubicBezTo>
                    <a:lnTo>
                      <a:pt x="0" y="106474"/>
                    </a:lnTo>
                    <a:lnTo>
                      <a:pt x="8000" y="76618"/>
                    </a:lnTo>
                    <a:lnTo>
                      <a:pt x="12247" y="77936"/>
                    </a:lnTo>
                    <a:cubicBezTo>
                      <a:pt x="29825" y="81533"/>
                      <a:pt x="48025" y="83422"/>
                      <a:pt x="66666" y="83422"/>
                    </a:cubicBezTo>
                    <a:cubicBezTo>
                      <a:pt x="141232" y="83422"/>
                      <a:pt x="208738" y="53199"/>
                      <a:pt x="257603" y="4334"/>
                    </a:cubicBezTo>
                    <a:lnTo>
                      <a:pt x="2611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b="1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1754599" y="2018538"/>
              <a:ext cx="703545" cy="6714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solidFill>
                    <a:prstClr val="white"/>
                  </a:solidFill>
                  <a:latin typeface="Arial" panose="020B0604020202020204" pitchFamily="34" charset="0"/>
                  <a:ea typeface="锐字锐线俏皮简1.0" panose="02010604000000000000" pitchFamily="2" charset="-122"/>
                  <a:cs typeface="Arial" panose="020B0604020202020204" pitchFamily="34" charset="0"/>
                </a:rPr>
                <a:t>01</a:t>
              </a:r>
              <a:endParaRPr lang="zh-CN" altLang="en-US" sz="4800" b="1" dirty="0">
                <a:solidFill>
                  <a:srgbClr val="01E2BC"/>
                </a:solidFill>
                <a:latin typeface="Arial" panose="020B0604020202020204" pitchFamily="34" charset="0"/>
                <a:ea typeface="锐字锐线俏皮简1.0" panose="02010604000000000000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62" name="Rectangle 3"/>
          <p:cNvSpPr txBox="1">
            <a:spLocks noChangeArrowheads="1"/>
          </p:cNvSpPr>
          <p:nvPr/>
        </p:nvSpPr>
        <p:spPr bwMode="auto">
          <a:xfrm>
            <a:off x="4759564" y="2986812"/>
            <a:ext cx="497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342900" indent="-342900">
              <a:buFont typeface="Wingdings" panose="05000000000000000000" pitchFamily="2" charset="2"/>
              <a:buChar char="Ø"/>
              <a:defRPr sz="2400">
                <a:gradFill>
                  <a:gsLst>
                    <a:gs pos="0">
                      <a:schemeClr val="bg1"/>
                    </a:gs>
                    <a:gs pos="100000">
                      <a:srgbClr val="2A9995"/>
                    </a:gs>
                  </a:gsLst>
                  <a:lin ang="5400000" scaled="1"/>
                </a:gradFill>
                <a:effectLst>
                  <a:glow rad="88900">
                    <a:srgbClr val="073780">
                      <a:alpha val="58000"/>
                    </a:srgbClr>
                  </a:glow>
                </a:effectLst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defRPr>
            </a:lvl1pPr>
          </a:lstStyle>
          <a:p>
            <a:pPr marL="0" indent="0" algn="dist">
              <a:buNone/>
            </a:pPr>
            <a:r>
              <a:rPr lang="zh-TW" altLang="en-US" sz="3200" b="1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</a:p>
        </p:txBody>
      </p:sp>
      <p:cxnSp>
        <p:nvCxnSpPr>
          <p:cNvPr id="63" name="Straight Connector 4"/>
          <p:cNvCxnSpPr/>
          <p:nvPr/>
        </p:nvCxnSpPr>
        <p:spPr>
          <a:xfrm>
            <a:off x="4835765" y="3655614"/>
            <a:ext cx="4824000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55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3608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群組 1"/>
          <p:cNvGrpSpPr/>
          <p:nvPr/>
        </p:nvGrpSpPr>
        <p:grpSpPr>
          <a:xfrm>
            <a:off x="7043970" y="1889619"/>
            <a:ext cx="3815717" cy="3814449"/>
            <a:chOff x="7013231" y="1986378"/>
            <a:chExt cx="3815717" cy="3814449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EC28853-CACD-D9B6-836B-AC30F031E822}"/>
                </a:ext>
              </a:extLst>
            </p:cNvPr>
            <p:cNvSpPr/>
            <p:nvPr/>
          </p:nvSpPr>
          <p:spPr>
            <a:xfrm>
              <a:off x="7454797" y="2351769"/>
              <a:ext cx="2887804" cy="2489486"/>
            </a:xfrm>
            <a:prstGeom prst="triangl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0" tIns="46800" rIns="0" bIns="57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2000"/>
                </a:lnSpc>
                <a:defRPr/>
              </a:pPr>
              <a:endParaRPr lang="zh-CN" altLang="en-US" sz="14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EFD6F80-C29E-5329-B50E-76B793C07D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13231" y="2468911"/>
              <a:ext cx="3646096" cy="3331916"/>
            </a:xfrm>
            <a:custGeom>
              <a:avLst/>
              <a:gdLst>
                <a:gd name="T0" fmla="*/ 1146 w 1469"/>
                <a:gd name="T1" fmla="*/ 0 h 1342"/>
                <a:gd name="T2" fmla="*/ 1469 w 1469"/>
                <a:gd name="T3" fmla="*/ 604 h 1342"/>
                <a:gd name="T4" fmla="*/ 1047 w 1469"/>
                <a:gd name="T5" fmla="*/ 1272 h 1342"/>
                <a:gd name="T6" fmla="*/ 734 w 1469"/>
                <a:gd name="T7" fmla="*/ 1342 h 1342"/>
                <a:gd name="T8" fmla="*/ 422 w 1469"/>
                <a:gd name="T9" fmla="*/ 1272 h 1342"/>
                <a:gd name="T10" fmla="*/ 0 w 1469"/>
                <a:gd name="T11" fmla="*/ 604 h 1342"/>
                <a:gd name="T12" fmla="*/ 322 w 1469"/>
                <a:gd name="T13" fmla="*/ 0 h 1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69" h="1342">
                  <a:moveTo>
                    <a:pt x="1146" y="0"/>
                  </a:moveTo>
                  <a:cubicBezTo>
                    <a:pt x="1340" y="131"/>
                    <a:pt x="1468" y="353"/>
                    <a:pt x="1469" y="604"/>
                  </a:cubicBezTo>
                  <a:moveTo>
                    <a:pt x="1047" y="1272"/>
                  </a:moveTo>
                  <a:cubicBezTo>
                    <a:pt x="952" y="1317"/>
                    <a:pt x="846" y="1342"/>
                    <a:pt x="734" y="1342"/>
                  </a:cubicBezTo>
                  <a:cubicBezTo>
                    <a:pt x="623" y="1342"/>
                    <a:pt x="517" y="1317"/>
                    <a:pt x="422" y="1272"/>
                  </a:cubicBezTo>
                  <a:moveTo>
                    <a:pt x="0" y="604"/>
                  </a:moveTo>
                  <a:cubicBezTo>
                    <a:pt x="1" y="353"/>
                    <a:pt x="129" y="131"/>
                    <a:pt x="322" y="0"/>
                  </a:cubicBezTo>
                </a:path>
              </a:pathLst>
            </a:custGeom>
            <a:noFill/>
            <a:ln w="12700" cap="flat">
              <a:solidFill>
                <a:srgbClr val="1B6E86"/>
              </a:solidFill>
              <a:prstDash val="dash"/>
              <a:miter lim="800000"/>
              <a:headEnd type="none" w="sm" len="sm"/>
              <a:tailEnd type="arrow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  <p:grpSp>
          <p:nvGrpSpPr>
            <p:cNvPr id="15" name="组合 27">
              <a:extLst>
                <a:ext uri="{FF2B5EF4-FFF2-40B4-BE49-F238E27FC236}">
                  <a16:creationId xmlns:a16="http://schemas.microsoft.com/office/drawing/2014/main" id="{F4380C21-ACE9-07B2-0149-E66398E777ED}"/>
                </a:ext>
              </a:extLst>
            </p:cNvPr>
            <p:cNvGrpSpPr/>
            <p:nvPr/>
          </p:nvGrpSpPr>
          <p:grpSpPr>
            <a:xfrm>
              <a:off x="8209039" y="1986378"/>
              <a:ext cx="1284682" cy="1442104"/>
              <a:chOff x="1838475" y="1673554"/>
              <a:chExt cx="1869095" cy="2098130"/>
            </a:xfrm>
            <a:effectLst/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16F55F49-5CD3-DBB5-87F5-89780145F0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38475" y="1673554"/>
                <a:ext cx="1869095" cy="209813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F2F2F2"/>
                  </a:gs>
                </a:gsLst>
                <a:lin ang="2700000" scaled="0"/>
              </a:gradFill>
              <a:ln w="22225" cap="flat" cmpd="sng" algn="ctr">
                <a:noFill/>
                <a:prstDash val="solid"/>
                <a:miter lim="800000"/>
              </a:ln>
              <a:effectLst>
                <a:outerShdw blurRad="254000" dist="1143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A8C58CA-95EA-BF13-B933-A4659A8EDA22}"/>
                  </a:ext>
                </a:extLst>
              </p:cNvPr>
              <p:cNvSpPr/>
              <p:nvPr/>
            </p:nvSpPr>
            <p:spPr>
              <a:xfrm>
                <a:off x="1892375" y="2431557"/>
                <a:ext cx="1761295" cy="582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</a:rPr>
                  <a:t>數位轉型</a:t>
                </a:r>
              </a:p>
            </p:txBody>
          </p:sp>
        </p:grpSp>
        <p:grpSp>
          <p:nvGrpSpPr>
            <p:cNvPr id="18" name="组合 30">
              <a:extLst>
                <a:ext uri="{FF2B5EF4-FFF2-40B4-BE49-F238E27FC236}">
                  <a16:creationId xmlns:a16="http://schemas.microsoft.com/office/drawing/2014/main" id="{9FB254E1-0330-4AF4-5F8B-7409C1AA0A26}"/>
                </a:ext>
              </a:extLst>
            </p:cNvPr>
            <p:cNvGrpSpPr/>
            <p:nvPr/>
          </p:nvGrpSpPr>
          <p:grpSpPr>
            <a:xfrm>
              <a:off x="7028332" y="4080211"/>
              <a:ext cx="1284682" cy="1442104"/>
              <a:chOff x="732973" y="3575581"/>
              <a:chExt cx="1869095" cy="2098130"/>
            </a:xfrm>
            <a:effectLst/>
          </p:grpSpPr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5BD9589F-44A6-65E7-BC14-7A30C8CBF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2973" y="3575581"/>
                <a:ext cx="1869095" cy="209813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F2F2F2"/>
                  </a:gs>
                </a:gsLst>
                <a:lin ang="2700000" scaled="0"/>
              </a:gradFill>
              <a:ln w="22225" cap="flat" cmpd="sng" algn="ctr">
                <a:noFill/>
                <a:prstDash val="solid"/>
                <a:miter lim="800000"/>
              </a:ln>
              <a:effectLst>
                <a:outerShdw blurRad="254000" dist="1143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75E1804-464F-94D4-6060-38DA1D6CB55C}"/>
                  </a:ext>
                </a:extLst>
              </p:cNvPr>
              <p:cNvSpPr/>
              <p:nvPr/>
            </p:nvSpPr>
            <p:spPr>
              <a:xfrm>
                <a:off x="786873" y="4389546"/>
                <a:ext cx="1761295" cy="582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</a:rPr>
                  <a:t>數位賦能</a:t>
                </a:r>
              </a:p>
            </p:txBody>
          </p:sp>
        </p:grpSp>
        <p:grpSp>
          <p:nvGrpSpPr>
            <p:cNvPr id="21" name="组合 33">
              <a:extLst>
                <a:ext uri="{FF2B5EF4-FFF2-40B4-BE49-F238E27FC236}">
                  <a16:creationId xmlns:a16="http://schemas.microsoft.com/office/drawing/2014/main" id="{3B37AA22-2DF4-F79C-C232-8AAF7181F23D}"/>
                </a:ext>
              </a:extLst>
            </p:cNvPr>
            <p:cNvGrpSpPr/>
            <p:nvPr/>
          </p:nvGrpSpPr>
          <p:grpSpPr>
            <a:xfrm>
              <a:off x="9544266" y="4020379"/>
              <a:ext cx="1284682" cy="1442104"/>
              <a:chOff x="2923176" y="3617208"/>
              <a:chExt cx="1869095" cy="2098130"/>
            </a:xfrm>
            <a:effectLst/>
          </p:grpSpPr>
          <p:sp>
            <p:nvSpPr>
              <p:cNvPr id="22" name="Freeform 13">
                <a:extLst>
                  <a:ext uri="{FF2B5EF4-FFF2-40B4-BE49-F238E27FC236}">
                    <a16:creationId xmlns:a16="http://schemas.microsoft.com/office/drawing/2014/main" id="{C3880BFC-2023-6EB7-9B38-A7E82E34C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176" y="3617208"/>
                <a:ext cx="1869095" cy="2098130"/>
              </a:xfrm>
              <a:custGeom>
                <a:avLst/>
                <a:gdLst>
                  <a:gd name="T0" fmla="*/ 1036 w 1102"/>
                  <a:gd name="T1" fmla="*/ 975 h 1238"/>
                  <a:gd name="T2" fmla="*/ 1102 w 1102"/>
                  <a:gd name="T3" fmla="*/ 861 h 1238"/>
                  <a:gd name="T4" fmla="*/ 1102 w 1102"/>
                  <a:gd name="T5" fmla="*/ 377 h 1238"/>
                  <a:gd name="T6" fmla="*/ 1036 w 1102"/>
                  <a:gd name="T7" fmla="*/ 262 h 1238"/>
                  <a:gd name="T8" fmla="*/ 617 w 1102"/>
                  <a:gd name="T9" fmla="*/ 21 h 1238"/>
                  <a:gd name="T10" fmla="*/ 485 w 1102"/>
                  <a:gd name="T11" fmla="*/ 21 h 1238"/>
                  <a:gd name="T12" fmla="*/ 66 w 1102"/>
                  <a:gd name="T13" fmla="*/ 262 h 1238"/>
                  <a:gd name="T14" fmla="*/ 0 w 1102"/>
                  <a:gd name="T15" fmla="*/ 377 h 1238"/>
                  <a:gd name="T16" fmla="*/ 0 w 1102"/>
                  <a:gd name="T17" fmla="*/ 861 h 1238"/>
                  <a:gd name="T18" fmla="*/ 66 w 1102"/>
                  <a:gd name="T19" fmla="*/ 975 h 1238"/>
                  <a:gd name="T20" fmla="*/ 485 w 1102"/>
                  <a:gd name="T21" fmla="*/ 1217 h 1238"/>
                  <a:gd name="T22" fmla="*/ 617 w 1102"/>
                  <a:gd name="T23" fmla="*/ 1217 h 1238"/>
                  <a:gd name="T24" fmla="*/ 1036 w 1102"/>
                  <a:gd name="T25" fmla="*/ 975 h 1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2" h="1238">
                    <a:moveTo>
                      <a:pt x="1036" y="975"/>
                    </a:moveTo>
                    <a:cubicBezTo>
                      <a:pt x="1073" y="954"/>
                      <a:pt x="1102" y="903"/>
                      <a:pt x="1102" y="861"/>
                    </a:cubicBezTo>
                    <a:cubicBezTo>
                      <a:pt x="1102" y="377"/>
                      <a:pt x="1102" y="377"/>
                      <a:pt x="1102" y="377"/>
                    </a:cubicBezTo>
                    <a:cubicBezTo>
                      <a:pt x="1102" y="335"/>
                      <a:pt x="1073" y="283"/>
                      <a:pt x="1036" y="262"/>
                    </a:cubicBezTo>
                    <a:cubicBezTo>
                      <a:pt x="617" y="21"/>
                      <a:pt x="617" y="21"/>
                      <a:pt x="617" y="21"/>
                    </a:cubicBezTo>
                    <a:cubicBezTo>
                      <a:pt x="581" y="0"/>
                      <a:pt x="521" y="0"/>
                      <a:pt x="485" y="21"/>
                    </a:cubicBezTo>
                    <a:cubicBezTo>
                      <a:pt x="66" y="262"/>
                      <a:pt x="66" y="262"/>
                      <a:pt x="66" y="262"/>
                    </a:cubicBezTo>
                    <a:cubicBezTo>
                      <a:pt x="30" y="283"/>
                      <a:pt x="0" y="335"/>
                      <a:pt x="0" y="377"/>
                    </a:cubicBezTo>
                    <a:cubicBezTo>
                      <a:pt x="0" y="861"/>
                      <a:pt x="0" y="861"/>
                      <a:pt x="0" y="861"/>
                    </a:cubicBezTo>
                    <a:cubicBezTo>
                      <a:pt x="0" y="903"/>
                      <a:pt x="30" y="954"/>
                      <a:pt x="66" y="975"/>
                    </a:cubicBezTo>
                    <a:cubicBezTo>
                      <a:pt x="485" y="1217"/>
                      <a:pt x="485" y="1217"/>
                      <a:pt x="485" y="1217"/>
                    </a:cubicBezTo>
                    <a:cubicBezTo>
                      <a:pt x="521" y="1238"/>
                      <a:pt x="581" y="1238"/>
                      <a:pt x="617" y="1217"/>
                    </a:cubicBezTo>
                    <a:lnTo>
                      <a:pt x="1036" y="975"/>
                    </a:lnTo>
                    <a:close/>
                  </a:path>
                </a:pathLst>
              </a:custGeom>
              <a:gradFill>
                <a:gsLst>
                  <a:gs pos="0">
                    <a:sysClr val="window" lastClr="FFFFFF"/>
                  </a:gs>
                  <a:gs pos="100000">
                    <a:srgbClr val="F2F2F2"/>
                  </a:gs>
                </a:gsLst>
                <a:lin ang="2700000" scaled="0"/>
              </a:gradFill>
              <a:ln w="22225" cap="flat" cmpd="sng" algn="ctr">
                <a:noFill/>
                <a:prstDash val="solid"/>
                <a:miter lim="800000"/>
              </a:ln>
              <a:effectLst>
                <a:outerShdw blurRad="254000" dist="114300" dir="270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algn="ctr">
                  <a:defRPr/>
                </a:pPr>
                <a:endParaRPr lang="zh-CN" altLang="en-US" sz="1600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594E7064-4FED-F326-87D4-84D57988B429}"/>
                  </a:ext>
                </a:extLst>
              </p:cNvPr>
              <p:cNvSpPr/>
              <p:nvPr/>
            </p:nvSpPr>
            <p:spPr>
              <a:xfrm>
                <a:off x="3008157" y="4518223"/>
                <a:ext cx="1761295" cy="5821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+mj-ea"/>
                    <a:ea typeface="+mj-ea"/>
                  </a:rPr>
                  <a:t>數位素養</a:t>
                </a:r>
              </a:p>
            </p:txBody>
          </p:sp>
        </p:grp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9428E33-EFAC-FA4C-EBA7-22FB86F25C81}"/>
                </a:ext>
              </a:extLst>
            </p:cNvPr>
            <p:cNvSpPr txBox="1"/>
            <p:nvPr/>
          </p:nvSpPr>
          <p:spPr>
            <a:xfrm>
              <a:off x="8157171" y="3833325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prstClr val="black"/>
                  </a:solidFill>
                  <a:latin typeface="+mj-ea"/>
                  <a:ea typeface="+mj-ea"/>
                </a:rPr>
                <a:t>數位化企業</a:t>
              </a:r>
              <a:endParaRPr lang="zh-TW" altLang="en-US" sz="2000" b="1" dirty="0">
                <a:solidFill>
                  <a:prstClr val="black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5" name="圖片 24" descr="一張含有 文字, 螢幕擷取畫面, 圓形, 設計 的圖片&#10;&#10;自動產生的描述">
            <a:extLst>
              <a:ext uri="{FF2B5EF4-FFF2-40B4-BE49-F238E27FC236}">
                <a16:creationId xmlns:a16="http://schemas.microsoft.com/office/drawing/2014/main" id="{D120EE38-B4D0-BCBD-520B-37E88D326E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267" y="2885049"/>
            <a:ext cx="3783610" cy="2190485"/>
          </a:xfrm>
          <a:prstGeom prst="rect">
            <a:avLst/>
          </a:prstGeom>
          <a:noFill/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B92F7AD8-4C38-7558-D403-D57B106BECBC}"/>
              </a:ext>
            </a:extLst>
          </p:cNvPr>
          <p:cNvSpPr txBox="1"/>
          <p:nvPr/>
        </p:nvSpPr>
        <p:spPr>
          <a:xfrm>
            <a:off x="3475147" y="1579581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prstClr val="black"/>
                </a:solidFill>
                <a:latin typeface="+mj-ea"/>
                <a:ea typeface="+mj-ea"/>
              </a:rPr>
              <a:t>數位化企業</a:t>
            </a:r>
            <a:endParaRPr lang="zh-TW" altLang="en-US" sz="32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48D3AEB-C7B9-AF13-D9FD-019A3C7C182E}"/>
              </a:ext>
            </a:extLst>
          </p:cNvPr>
          <p:cNvSpPr/>
          <p:nvPr/>
        </p:nvSpPr>
        <p:spPr>
          <a:xfrm>
            <a:off x="2959603" y="2183254"/>
            <a:ext cx="3319034" cy="118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AD03FD7-A8FF-CE3B-C2ED-C8039DAAC0E4}"/>
              </a:ext>
            </a:extLst>
          </p:cNvPr>
          <p:cNvSpPr/>
          <p:nvPr/>
        </p:nvSpPr>
        <p:spPr>
          <a:xfrm>
            <a:off x="2959603" y="3409050"/>
            <a:ext cx="3319034" cy="118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E74DCBC-13D8-89AB-68A4-A067A179610B}"/>
              </a:ext>
            </a:extLst>
          </p:cNvPr>
          <p:cNvSpPr/>
          <p:nvPr/>
        </p:nvSpPr>
        <p:spPr>
          <a:xfrm>
            <a:off x="2959603" y="4634845"/>
            <a:ext cx="3319034" cy="1188000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25400" cap="flat" cmpd="sng" algn="ctr">
            <a:solidFill>
              <a:srgbClr val="9BBB59">
                <a:lumMod val="7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TW" altLang="en-US" kern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EF9C386-C54D-F0FA-B4E2-F3EF4D4AB69C}"/>
              </a:ext>
            </a:extLst>
          </p:cNvPr>
          <p:cNvSpPr txBox="1"/>
          <p:nvPr/>
        </p:nvSpPr>
        <p:spPr>
          <a:xfrm>
            <a:off x="3199220" y="257024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數位轉型</a:t>
            </a:r>
            <a:endParaRPr lang="zh-TW" altLang="en-US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FA107EA-94D3-8F14-22BB-2C81908593CF}"/>
              </a:ext>
            </a:extLst>
          </p:cNvPr>
          <p:cNvSpPr txBox="1"/>
          <p:nvPr/>
        </p:nvSpPr>
        <p:spPr>
          <a:xfrm>
            <a:off x="3199220" y="37968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數位賦能</a:t>
            </a:r>
            <a:endParaRPr lang="zh-TW" altLang="en-US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6A8C441-4F01-3CEF-5DD9-3FC099078281}"/>
              </a:ext>
            </a:extLst>
          </p:cNvPr>
          <p:cNvSpPr txBox="1"/>
          <p:nvPr/>
        </p:nvSpPr>
        <p:spPr>
          <a:xfrm>
            <a:off x="3199220" y="498484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prstClr val="black"/>
                </a:solidFill>
                <a:latin typeface="+mj-ea"/>
                <a:ea typeface="+mj-ea"/>
              </a:rPr>
              <a:t>數位素養</a:t>
            </a:r>
            <a:endParaRPr lang="zh-TW" altLang="en-US" sz="2400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D86614ED-C094-4839-3BF7-C784873D3128}"/>
              </a:ext>
            </a:extLst>
          </p:cNvPr>
          <p:cNvSpPr txBox="1"/>
          <p:nvPr/>
        </p:nvSpPr>
        <p:spPr>
          <a:xfrm>
            <a:off x="4614992" y="2454089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創新永續</a:t>
            </a:r>
            <a:endParaRPr lang="en-US" altLang="zh-CN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轉型策略</a:t>
            </a:r>
            <a:endParaRPr lang="zh-TW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93C98860-363C-276C-C98D-1CA008979ECA}"/>
              </a:ext>
            </a:extLst>
          </p:cNvPr>
          <p:cNvSpPr txBox="1"/>
          <p:nvPr/>
        </p:nvSpPr>
        <p:spPr>
          <a:xfrm>
            <a:off x="4595648" y="3541385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組織文化</a:t>
            </a:r>
            <a:endParaRPr lang="en-US" altLang="zh-CN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流程變革</a:t>
            </a:r>
            <a:endParaRPr lang="en-US" altLang="zh-CN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科技賦能</a:t>
            </a:r>
            <a:endParaRPr lang="zh-TW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09209AF-B18F-7C03-4CAC-0D34A7BA23C0}"/>
              </a:ext>
            </a:extLst>
          </p:cNvPr>
          <p:cNvSpPr txBox="1"/>
          <p:nvPr/>
        </p:nvSpPr>
        <p:spPr>
          <a:xfrm>
            <a:off x="4593402" y="4767180"/>
            <a:ext cx="1396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協同共創</a:t>
            </a:r>
            <a:endParaRPr lang="en-US" altLang="zh-CN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經驗傳承</a:t>
            </a:r>
            <a:endParaRPr lang="en-US" altLang="zh-CN" b="1" dirty="0">
              <a:solidFill>
                <a:prstClr val="black"/>
              </a:solidFill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prstClr val="black"/>
                </a:solidFill>
                <a:latin typeface="+mj-ea"/>
                <a:ea typeface="+mj-ea"/>
              </a:rPr>
              <a:t>數位落差</a:t>
            </a:r>
            <a:endParaRPr lang="zh-TW" altLang="en-US" b="1" dirty="0">
              <a:solidFill>
                <a:prstClr val="black"/>
              </a:solidFill>
              <a:latin typeface="+mj-ea"/>
              <a:ea typeface="+mj-ea"/>
            </a:endParaRPr>
          </a:p>
        </p:txBody>
      </p:sp>
      <p:sp>
        <p:nvSpPr>
          <p:cNvPr id="47" name="手繪多邊形 46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21381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數位化企業達成</a:t>
            </a:r>
          </a:p>
        </p:txBody>
      </p:sp>
      <p:cxnSp>
        <p:nvCxnSpPr>
          <p:cNvPr id="36" name="直接连接符 31"/>
          <p:cNvCxnSpPr/>
          <p:nvPr/>
        </p:nvCxnSpPr>
        <p:spPr>
          <a:xfrm>
            <a:off x="0" y="1156752"/>
            <a:ext cx="11273869" cy="0"/>
          </a:xfrm>
          <a:prstGeom prst="line">
            <a:avLst/>
          </a:prstGeom>
          <a:ln w="12700">
            <a:gradFill flip="none" rotWithShape="1">
              <a:gsLst>
                <a:gs pos="59000">
                  <a:schemeClr val="bg1">
                    <a:alpha val="21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7" name="圖片 46">
            <a:extLst>
              <a:ext uri="{FF2B5EF4-FFF2-40B4-BE49-F238E27FC236}">
                <a16:creationId xmlns:a16="http://schemas.microsoft.com/office/drawing/2014/main" id="{A3DDDB9F-506B-6C4A-21D3-8FAF2E54E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38" y="1157258"/>
            <a:ext cx="5589341" cy="3203595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814A733-712F-CA2C-61ED-C6B8A88A1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70" y="1434142"/>
            <a:ext cx="4894508" cy="2747000"/>
          </a:xfrm>
          <a:prstGeom prst="rect">
            <a:avLst/>
          </a:prstGeom>
        </p:spPr>
      </p:pic>
      <p:sp>
        <p:nvSpPr>
          <p:cNvPr id="49" name="圓角矩形 29">
            <a:extLst>
              <a:ext uri="{FF2B5EF4-FFF2-40B4-BE49-F238E27FC236}">
                <a16:creationId xmlns:a16="http://schemas.microsoft.com/office/drawing/2014/main" id="{CBF021A4-81D7-9703-F976-CCD3427BBFA7}"/>
              </a:ext>
            </a:extLst>
          </p:cNvPr>
          <p:cNvSpPr/>
          <p:nvPr/>
        </p:nvSpPr>
        <p:spPr>
          <a:xfrm>
            <a:off x="906538" y="5682443"/>
            <a:ext cx="3353809" cy="586537"/>
          </a:xfrm>
          <a:prstGeom prst="roundRect">
            <a:avLst/>
          </a:prstGeom>
          <a:solidFill>
            <a:srgbClr val="70AD47">
              <a:lumMod val="75000"/>
            </a:srgb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投資策略</a:t>
            </a:r>
            <a:endParaRPr lang="zh-TW" altLang="en-US" sz="2000" b="1" kern="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圓角矩形 49">
            <a:extLst>
              <a:ext uri="{FF2B5EF4-FFF2-40B4-BE49-F238E27FC236}">
                <a16:creationId xmlns:a16="http://schemas.microsoft.com/office/drawing/2014/main" id="{D782592A-328B-F1E5-F627-524829991F90}"/>
              </a:ext>
            </a:extLst>
          </p:cNvPr>
          <p:cNvSpPr/>
          <p:nvPr/>
        </p:nvSpPr>
        <p:spPr>
          <a:xfrm>
            <a:off x="4481785" y="5682443"/>
            <a:ext cx="3353809" cy="586537"/>
          </a:xfrm>
          <a:prstGeom prst="roundRect">
            <a:avLst/>
          </a:prstGeom>
          <a:solidFill>
            <a:srgbClr val="669A96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科技領航</a:t>
            </a:r>
            <a:endParaRPr lang="zh-TW" altLang="en-US" sz="2000" b="1" kern="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E7BEF5DA-0A6A-AB0F-F468-46C78C3A293C}"/>
              </a:ext>
            </a:extLst>
          </p:cNvPr>
          <p:cNvSpPr/>
          <p:nvPr/>
        </p:nvSpPr>
        <p:spPr>
          <a:xfrm>
            <a:off x="8065369" y="5682443"/>
            <a:ext cx="3353809" cy="586537"/>
          </a:xfrm>
          <a:prstGeom prst="roundRect">
            <a:avLst/>
          </a:prstGeom>
          <a:solidFill>
            <a:srgbClr val="9ABCB9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algn="ctr">
              <a:defRPr/>
            </a:pPr>
            <a:r>
              <a:rPr lang="zh-CN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數位賦能</a:t>
            </a:r>
            <a:endParaRPr lang="zh-TW" altLang="en-US" sz="2000" b="1" kern="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0E2133BA-2ED0-C6E2-4C8D-65F85FDB2F9C}"/>
              </a:ext>
            </a:extLst>
          </p:cNvPr>
          <p:cNvGrpSpPr/>
          <p:nvPr/>
        </p:nvGrpSpPr>
        <p:grpSpPr>
          <a:xfrm>
            <a:off x="1232120" y="4360853"/>
            <a:ext cx="9853138" cy="1261339"/>
            <a:chOff x="255495" y="4285476"/>
            <a:chExt cx="11117679" cy="1423218"/>
          </a:xfrm>
        </p:grpSpPr>
        <p:sp>
          <p:nvSpPr>
            <p:cNvPr id="53" name="Right Arrow 8">
              <a:extLst>
                <a:ext uri="{FF2B5EF4-FFF2-40B4-BE49-F238E27FC236}">
                  <a16:creationId xmlns:a16="http://schemas.microsoft.com/office/drawing/2014/main" id="{DBED93CE-C32B-46FB-7350-9C4342959B3C}"/>
                </a:ext>
              </a:extLst>
            </p:cNvPr>
            <p:cNvSpPr/>
            <p:nvPr/>
          </p:nvSpPr>
          <p:spPr>
            <a:xfrm>
              <a:off x="8044482" y="4285476"/>
              <a:ext cx="3328692" cy="1423218"/>
            </a:xfrm>
            <a:custGeom>
              <a:avLst/>
              <a:gdLst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42530 w 2274966"/>
                <a:gd name="connsiteY0" fmla="*/ 227029 h 1105786"/>
                <a:gd name="connsiteX1" fmla="*/ 1573809 w 2274966"/>
                <a:gd name="connsiteY1" fmla="*/ 227029 h 1105786"/>
                <a:gd name="connsiteX2" fmla="*/ 1573809 w 2274966"/>
                <a:gd name="connsiteY2" fmla="*/ 0 h 1105786"/>
                <a:gd name="connsiteX3" fmla="*/ 2274966 w 2274966"/>
                <a:gd name="connsiteY3" fmla="*/ 552893 h 1105786"/>
                <a:gd name="connsiteX4" fmla="*/ 1573809 w 2274966"/>
                <a:gd name="connsiteY4" fmla="*/ 1105786 h 1105786"/>
                <a:gd name="connsiteX5" fmla="*/ 1573809 w 2274966"/>
                <a:gd name="connsiteY5" fmla="*/ 878757 h 1105786"/>
                <a:gd name="connsiteX6" fmla="*/ 42530 w 2274966"/>
                <a:gd name="connsiteY6" fmla="*/ 878757 h 1105786"/>
                <a:gd name="connsiteX7" fmla="*/ 42530 w 2274966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2830" h="1105786">
                  <a:moveTo>
                    <a:pt x="60394" y="227029"/>
                  </a:moveTo>
                  <a:cubicBezTo>
                    <a:pt x="592085" y="88806"/>
                    <a:pt x="1006819" y="407782"/>
                    <a:pt x="1591673" y="227029"/>
                  </a:cubicBezTo>
                  <a:lnTo>
                    <a:pt x="1591673" y="0"/>
                  </a:lnTo>
                  <a:cubicBezTo>
                    <a:pt x="1867922" y="354419"/>
                    <a:pt x="2059111" y="368595"/>
                    <a:pt x="2292830" y="552893"/>
                  </a:cubicBezTo>
                  <a:cubicBezTo>
                    <a:pt x="2059111" y="737191"/>
                    <a:pt x="1761597" y="878958"/>
                    <a:pt x="1591673" y="1105786"/>
                  </a:cubicBezTo>
                  <a:lnTo>
                    <a:pt x="1591673" y="878757"/>
                  </a:lnTo>
                  <a:cubicBezTo>
                    <a:pt x="1113145" y="666106"/>
                    <a:pt x="538922" y="1038246"/>
                    <a:pt x="60394" y="878757"/>
                  </a:cubicBezTo>
                  <a:cubicBezTo>
                    <a:pt x="-35299" y="640249"/>
                    <a:pt x="-3402" y="444272"/>
                    <a:pt x="60394" y="227029"/>
                  </a:cubicBezTo>
                  <a:close/>
                </a:path>
              </a:pathLst>
            </a:custGeom>
            <a:solidFill>
              <a:srgbClr val="5B447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2000" b="1" ker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4" name="Right Arrow 8">
              <a:extLst>
                <a:ext uri="{FF2B5EF4-FFF2-40B4-BE49-F238E27FC236}">
                  <a16:creationId xmlns:a16="http://schemas.microsoft.com/office/drawing/2014/main" id="{97BEF970-BF93-B00E-91D8-21A2CABFBA5D}"/>
                </a:ext>
              </a:extLst>
            </p:cNvPr>
            <p:cNvSpPr/>
            <p:nvPr/>
          </p:nvSpPr>
          <p:spPr>
            <a:xfrm>
              <a:off x="5448152" y="4285476"/>
              <a:ext cx="3328692" cy="1423218"/>
            </a:xfrm>
            <a:custGeom>
              <a:avLst/>
              <a:gdLst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42530 w 2274966"/>
                <a:gd name="connsiteY0" fmla="*/ 227029 h 1105786"/>
                <a:gd name="connsiteX1" fmla="*/ 1573809 w 2274966"/>
                <a:gd name="connsiteY1" fmla="*/ 227029 h 1105786"/>
                <a:gd name="connsiteX2" fmla="*/ 1573809 w 2274966"/>
                <a:gd name="connsiteY2" fmla="*/ 0 h 1105786"/>
                <a:gd name="connsiteX3" fmla="*/ 2274966 w 2274966"/>
                <a:gd name="connsiteY3" fmla="*/ 552893 h 1105786"/>
                <a:gd name="connsiteX4" fmla="*/ 1573809 w 2274966"/>
                <a:gd name="connsiteY4" fmla="*/ 1105786 h 1105786"/>
                <a:gd name="connsiteX5" fmla="*/ 1573809 w 2274966"/>
                <a:gd name="connsiteY5" fmla="*/ 878757 h 1105786"/>
                <a:gd name="connsiteX6" fmla="*/ 42530 w 2274966"/>
                <a:gd name="connsiteY6" fmla="*/ 878757 h 1105786"/>
                <a:gd name="connsiteX7" fmla="*/ 42530 w 2274966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2830" h="1105786">
                  <a:moveTo>
                    <a:pt x="60394" y="227029"/>
                  </a:moveTo>
                  <a:cubicBezTo>
                    <a:pt x="592085" y="88806"/>
                    <a:pt x="1006819" y="407782"/>
                    <a:pt x="1591673" y="227029"/>
                  </a:cubicBezTo>
                  <a:lnTo>
                    <a:pt x="1591673" y="0"/>
                  </a:lnTo>
                  <a:cubicBezTo>
                    <a:pt x="1867922" y="354419"/>
                    <a:pt x="2059111" y="368595"/>
                    <a:pt x="2292830" y="552893"/>
                  </a:cubicBezTo>
                  <a:cubicBezTo>
                    <a:pt x="2059111" y="737191"/>
                    <a:pt x="1761597" y="878958"/>
                    <a:pt x="1591673" y="1105786"/>
                  </a:cubicBezTo>
                  <a:lnTo>
                    <a:pt x="1591673" y="878757"/>
                  </a:lnTo>
                  <a:cubicBezTo>
                    <a:pt x="1113145" y="666106"/>
                    <a:pt x="538922" y="1038246"/>
                    <a:pt x="60394" y="878757"/>
                  </a:cubicBezTo>
                  <a:cubicBezTo>
                    <a:pt x="-35299" y="640249"/>
                    <a:pt x="-3402" y="444272"/>
                    <a:pt x="60394" y="227029"/>
                  </a:cubicBezTo>
                  <a:close/>
                </a:path>
              </a:pathLst>
            </a:custGeom>
            <a:solidFill>
              <a:srgbClr val="3D9FA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2000" b="1" ker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5" name="Right Arrow 8">
              <a:extLst>
                <a:ext uri="{FF2B5EF4-FFF2-40B4-BE49-F238E27FC236}">
                  <a16:creationId xmlns:a16="http://schemas.microsoft.com/office/drawing/2014/main" id="{B5F07DCF-64FD-FDBC-73BC-F3570D28314D}"/>
                </a:ext>
              </a:extLst>
            </p:cNvPr>
            <p:cNvSpPr/>
            <p:nvPr/>
          </p:nvSpPr>
          <p:spPr>
            <a:xfrm>
              <a:off x="2851824" y="4285476"/>
              <a:ext cx="3328692" cy="1423218"/>
            </a:xfrm>
            <a:custGeom>
              <a:avLst/>
              <a:gdLst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42530 w 2274966"/>
                <a:gd name="connsiteY0" fmla="*/ 227029 h 1105786"/>
                <a:gd name="connsiteX1" fmla="*/ 1573809 w 2274966"/>
                <a:gd name="connsiteY1" fmla="*/ 227029 h 1105786"/>
                <a:gd name="connsiteX2" fmla="*/ 1573809 w 2274966"/>
                <a:gd name="connsiteY2" fmla="*/ 0 h 1105786"/>
                <a:gd name="connsiteX3" fmla="*/ 2274966 w 2274966"/>
                <a:gd name="connsiteY3" fmla="*/ 552893 h 1105786"/>
                <a:gd name="connsiteX4" fmla="*/ 1573809 w 2274966"/>
                <a:gd name="connsiteY4" fmla="*/ 1105786 h 1105786"/>
                <a:gd name="connsiteX5" fmla="*/ 1573809 w 2274966"/>
                <a:gd name="connsiteY5" fmla="*/ 878757 h 1105786"/>
                <a:gd name="connsiteX6" fmla="*/ 42530 w 2274966"/>
                <a:gd name="connsiteY6" fmla="*/ 878757 h 1105786"/>
                <a:gd name="connsiteX7" fmla="*/ 42530 w 2274966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2830" h="1105786">
                  <a:moveTo>
                    <a:pt x="60394" y="227029"/>
                  </a:moveTo>
                  <a:cubicBezTo>
                    <a:pt x="592085" y="88806"/>
                    <a:pt x="1006819" y="407782"/>
                    <a:pt x="1591673" y="227029"/>
                  </a:cubicBezTo>
                  <a:lnTo>
                    <a:pt x="1591673" y="0"/>
                  </a:lnTo>
                  <a:cubicBezTo>
                    <a:pt x="1867922" y="354419"/>
                    <a:pt x="2059111" y="368595"/>
                    <a:pt x="2292830" y="552893"/>
                  </a:cubicBezTo>
                  <a:cubicBezTo>
                    <a:pt x="2059111" y="737191"/>
                    <a:pt x="1761597" y="878958"/>
                    <a:pt x="1591673" y="1105786"/>
                  </a:cubicBezTo>
                  <a:lnTo>
                    <a:pt x="1591673" y="878757"/>
                  </a:lnTo>
                  <a:cubicBezTo>
                    <a:pt x="1113145" y="666106"/>
                    <a:pt x="538922" y="1038246"/>
                    <a:pt x="60394" y="878757"/>
                  </a:cubicBezTo>
                  <a:cubicBezTo>
                    <a:pt x="-35299" y="640249"/>
                    <a:pt x="-3402" y="444272"/>
                    <a:pt x="60394" y="227029"/>
                  </a:cubicBezTo>
                  <a:close/>
                </a:path>
              </a:pathLst>
            </a:custGeom>
            <a:solidFill>
              <a:srgbClr val="FFC00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2000" b="1" ker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6" name="Right Arrow 8">
              <a:extLst>
                <a:ext uri="{FF2B5EF4-FFF2-40B4-BE49-F238E27FC236}">
                  <a16:creationId xmlns:a16="http://schemas.microsoft.com/office/drawing/2014/main" id="{423E209C-ABED-D45F-B1DE-55450395F30F}"/>
                </a:ext>
              </a:extLst>
            </p:cNvPr>
            <p:cNvSpPr/>
            <p:nvPr/>
          </p:nvSpPr>
          <p:spPr>
            <a:xfrm>
              <a:off x="255495" y="4285476"/>
              <a:ext cx="3328692" cy="1423218"/>
            </a:xfrm>
            <a:custGeom>
              <a:avLst/>
              <a:gdLst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0 w 2232436"/>
                <a:gd name="connsiteY0" fmla="*/ 227029 h 1105786"/>
                <a:gd name="connsiteX1" fmla="*/ 1531279 w 2232436"/>
                <a:gd name="connsiteY1" fmla="*/ 227029 h 1105786"/>
                <a:gd name="connsiteX2" fmla="*/ 1531279 w 2232436"/>
                <a:gd name="connsiteY2" fmla="*/ 0 h 1105786"/>
                <a:gd name="connsiteX3" fmla="*/ 2232436 w 2232436"/>
                <a:gd name="connsiteY3" fmla="*/ 552893 h 1105786"/>
                <a:gd name="connsiteX4" fmla="*/ 1531279 w 2232436"/>
                <a:gd name="connsiteY4" fmla="*/ 1105786 h 1105786"/>
                <a:gd name="connsiteX5" fmla="*/ 1531279 w 2232436"/>
                <a:gd name="connsiteY5" fmla="*/ 878757 h 1105786"/>
                <a:gd name="connsiteX6" fmla="*/ 0 w 2232436"/>
                <a:gd name="connsiteY6" fmla="*/ 878757 h 1105786"/>
                <a:gd name="connsiteX7" fmla="*/ 0 w 2232436"/>
                <a:gd name="connsiteY7" fmla="*/ 227029 h 1105786"/>
                <a:gd name="connsiteX0" fmla="*/ 42530 w 2274966"/>
                <a:gd name="connsiteY0" fmla="*/ 227029 h 1105786"/>
                <a:gd name="connsiteX1" fmla="*/ 1573809 w 2274966"/>
                <a:gd name="connsiteY1" fmla="*/ 227029 h 1105786"/>
                <a:gd name="connsiteX2" fmla="*/ 1573809 w 2274966"/>
                <a:gd name="connsiteY2" fmla="*/ 0 h 1105786"/>
                <a:gd name="connsiteX3" fmla="*/ 2274966 w 2274966"/>
                <a:gd name="connsiteY3" fmla="*/ 552893 h 1105786"/>
                <a:gd name="connsiteX4" fmla="*/ 1573809 w 2274966"/>
                <a:gd name="connsiteY4" fmla="*/ 1105786 h 1105786"/>
                <a:gd name="connsiteX5" fmla="*/ 1573809 w 2274966"/>
                <a:gd name="connsiteY5" fmla="*/ 878757 h 1105786"/>
                <a:gd name="connsiteX6" fmla="*/ 42530 w 2274966"/>
                <a:gd name="connsiteY6" fmla="*/ 878757 h 1105786"/>
                <a:gd name="connsiteX7" fmla="*/ 42530 w 2274966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  <a:gd name="connsiteX0" fmla="*/ 60394 w 2292830"/>
                <a:gd name="connsiteY0" fmla="*/ 227029 h 1105786"/>
                <a:gd name="connsiteX1" fmla="*/ 1591673 w 2292830"/>
                <a:gd name="connsiteY1" fmla="*/ 227029 h 1105786"/>
                <a:gd name="connsiteX2" fmla="*/ 1591673 w 2292830"/>
                <a:gd name="connsiteY2" fmla="*/ 0 h 1105786"/>
                <a:gd name="connsiteX3" fmla="*/ 2292830 w 2292830"/>
                <a:gd name="connsiteY3" fmla="*/ 552893 h 1105786"/>
                <a:gd name="connsiteX4" fmla="*/ 1591673 w 2292830"/>
                <a:gd name="connsiteY4" fmla="*/ 1105786 h 1105786"/>
                <a:gd name="connsiteX5" fmla="*/ 1591673 w 2292830"/>
                <a:gd name="connsiteY5" fmla="*/ 878757 h 1105786"/>
                <a:gd name="connsiteX6" fmla="*/ 60394 w 2292830"/>
                <a:gd name="connsiteY6" fmla="*/ 878757 h 1105786"/>
                <a:gd name="connsiteX7" fmla="*/ 60394 w 2292830"/>
                <a:gd name="connsiteY7" fmla="*/ 227029 h 1105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2830" h="1105786">
                  <a:moveTo>
                    <a:pt x="60394" y="227029"/>
                  </a:moveTo>
                  <a:cubicBezTo>
                    <a:pt x="592085" y="88806"/>
                    <a:pt x="1006819" y="407782"/>
                    <a:pt x="1591673" y="227029"/>
                  </a:cubicBezTo>
                  <a:lnTo>
                    <a:pt x="1591673" y="0"/>
                  </a:lnTo>
                  <a:cubicBezTo>
                    <a:pt x="1867922" y="354419"/>
                    <a:pt x="2059111" y="368595"/>
                    <a:pt x="2292830" y="552893"/>
                  </a:cubicBezTo>
                  <a:cubicBezTo>
                    <a:pt x="2059111" y="737191"/>
                    <a:pt x="1761597" y="878958"/>
                    <a:pt x="1591673" y="1105786"/>
                  </a:cubicBezTo>
                  <a:lnTo>
                    <a:pt x="1591673" y="878757"/>
                  </a:lnTo>
                  <a:cubicBezTo>
                    <a:pt x="1113145" y="666106"/>
                    <a:pt x="538922" y="1038246"/>
                    <a:pt x="60394" y="878757"/>
                  </a:cubicBezTo>
                  <a:cubicBezTo>
                    <a:pt x="-35299" y="640249"/>
                    <a:pt x="-3402" y="444272"/>
                    <a:pt x="60394" y="227029"/>
                  </a:cubicBezTo>
                  <a:close/>
                </a:path>
              </a:pathLst>
            </a:custGeom>
            <a:solidFill>
              <a:srgbClr val="E74C3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en-US" sz="2000" b="1" ker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7" name="TextBox 13">
              <a:extLst>
                <a:ext uri="{FF2B5EF4-FFF2-40B4-BE49-F238E27FC236}">
                  <a16:creationId xmlns:a16="http://schemas.microsoft.com/office/drawing/2014/main" id="{57E2517B-A623-8512-65A7-242CE672D496}"/>
                </a:ext>
              </a:extLst>
            </p:cNvPr>
            <p:cNvSpPr txBox="1"/>
            <p:nvPr/>
          </p:nvSpPr>
          <p:spPr>
            <a:xfrm>
              <a:off x="889724" y="4796959"/>
              <a:ext cx="1365954" cy="451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策略驅動</a:t>
              </a:r>
              <a:endParaRPr lang="zh-TW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8" name="TextBox 14">
              <a:extLst>
                <a:ext uri="{FF2B5EF4-FFF2-40B4-BE49-F238E27FC236}">
                  <a16:creationId xmlns:a16="http://schemas.microsoft.com/office/drawing/2014/main" id="{07C8458E-3A08-04E4-A07E-ADC8705DAF22}"/>
                </a:ext>
              </a:extLst>
            </p:cNvPr>
            <p:cNvSpPr txBox="1"/>
            <p:nvPr/>
          </p:nvSpPr>
          <p:spPr>
            <a:xfrm>
              <a:off x="3778327" y="4796959"/>
              <a:ext cx="1365954" cy="451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關鍵目標</a:t>
              </a:r>
              <a:endParaRPr lang="zh-TW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59" name="TextBox 15">
              <a:extLst>
                <a:ext uri="{FF2B5EF4-FFF2-40B4-BE49-F238E27FC236}">
                  <a16:creationId xmlns:a16="http://schemas.microsoft.com/office/drawing/2014/main" id="{7F8BA7B9-6F08-E3CF-1B12-9C6A6FADC43B}"/>
                </a:ext>
              </a:extLst>
            </p:cNvPr>
            <p:cNvSpPr txBox="1"/>
            <p:nvPr/>
          </p:nvSpPr>
          <p:spPr>
            <a:xfrm>
              <a:off x="6417634" y="4796959"/>
              <a:ext cx="2122094" cy="4514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推動執行</a:t>
              </a:r>
              <a:endParaRPr lang="zh-TW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0" name="TextBox 16">
              <a:extLst>
                <a:ext uri="{FF2B5EF4-FFF2-40B4-BE49-F238E27FC236}">
                  <a16:creationId xmlns:a16="http://schemas.microsoft.com/office/drawing/2014/main" id="{FC7717DE-96A8-0AB1-123D-F551786EE366}"/>
                </a:ext>
              </a:extLst>
            </p:cNvPr>
            <p:cNvSpPr txBox="1"/>
            <p:nvPr/>
          </p:nvSpPr>
          <p:spPr>
            <a:xfrm>
              <a:off x="9080717" y="4796959"/>
              <a:ext cx="1365954" cy="451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000" b="1" kern="0" dirty="0">
                  <a:solidFill>
                    <a:schemeClr val="bg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跨部協作</a:t>
              </a:r>
              <a:endParaRPr lang="zh-TW" altLang="en-US" sz="2000" b="1" kern="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61" name="手繪多邊形 60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6717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5541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轉型的四把利刃</a:t>
            </a:r>
            <a:endParaRPr lang="zh-TW" altLang="en-US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75" name="資料庫圖表 74">
            <a:extLst>
              <a:ext uri="{FF2B5EF4-FFF2-40B4-BE49-F238E27FC236}">
                <a16:creationId xmlns:a16="http://schemas.microsoft.com/office/drawing/2014/main" id="{7419BB93-D84A-98A7-9206-D6005FE4ED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245746"/>
              </p:ext>
            </p:extLst>
          </p:nvPr>
        </p:nvGraphicFramePr>
        <p:xfrm>
          <a:off x="526486" y="1198614"/>
          <a:ext cx="11097748" cy="5226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6" name="文字方塊 75">
            <a:extLst>
              <a:ext uri="{FF2B5EF4-FFF2-40B4-BE49-F238E27FC236}">
                <a16:creationId xmlns:a16="http://schemas.microsoft.com/office/drawing/2014/main" id="{78141B6D-A733-79B3-3ABD-F09746918FAB}"/>
              </a:ext>
            </a:extLst>
          </p:cNvPr>
          <p:cNvSpPr txBox="1"/>
          <p:nvPr/>
        </p:nvSpPr>
        <p:spPr>
          <a:xfrm>
            <a:off x="1370837" y="1917290"/>
            <a:ext cx="1559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目標訂定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資源安排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分工協作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激勵措施</a:t>
            </a:r>
            <a:endParaRPr kumimoji="1"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AECB9539-0EC1-2878-4465-422A2F6B635A}"/>
              </a:ext>
            </a:extLst>
          </p:cNvPr>
          <p:cNvSpPr txBox="1"/>
          <p:nvPr/>
        </p:nvSpPr>
        <p:spPr>
          <a:xfrm>
            <a:off x="8847694" y="1917290"/>
            <a:ext cx="15598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en-US" altLang="zh-CN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PMO</a:t>
            </a: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變革思維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目標導向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彈性一致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B6F4BD91-14F8-BB05-6693-E27B7C0A6177}"/>
              </a:ext>
            </a:extLst>
          </p:cNvPr>
          <p:cNvSpPr txBox="1"/>
          <p:nvPr/>
        </p:nvSpPr>
        <p:spPr>
          <a:xfrm>
            <a:off x="1370837" y="4351207"/>
            <a:ext cx="211148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數位工具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跨系統整合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公民開發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新科技導入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95C5DC7A-3FE8-5388-256D-82FF749FCCF5}"/>
              </a:ext>
            </a:extLst>
          </p:cNvPr>
          <p:cNvSpPr txBox="1"/>
          <p:nvPr/>
        </p:nvSpPr>
        <p:spPr>
          <a:xfrm>
            <a:off x="8847696" y="4351207"/>
            <a:ext cx="17817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數據治理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組織變革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體系標準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44" indent="-285744" defTabSz="1219170" fontAlgn="base">
              <a:spcBef>
                <a:spcPct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kumimoji="1" lang="zh-CN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數位資安</a:t>
            </a:r>
            <a:endParaRPr kumimoji="1"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0" name="手繪多邊形 79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3637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6013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en-US" altLang="zh-CN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IT/OT 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結合助力轉型</a:t>
            </a:r>
            <a:endParaRPr lang="zh-TW" altLang="en-US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6287025" y="1470609"/>
            <a:ext cx="5357129" cy="4838612"/>
            <a:chOff x="4444346" y="1131589"/>
            <a:chExt cx="4222786" cy="3628959"/>
          </a:xfrm>
        </p:grpSpPr>
        <p:sp>
          <p:nvSpPr>
            <p:cNvPr id="28" name="圓角矩形 27"/>
            <p:cNvSpPr/>
            <p:nvPr/>
          </p:nvSpPr>
          <p:spPr>
            <a:xfrm>
              <a:off x="4444346" y="1131589"/>
              <a:ext cx="4222786" cy="1786151"/>
            </a:xfrm>
            <a:prstGeom prst="roundRect">
              <a:avLst/>
            </a:prstGeom>
            <a:noFill/>
            <a:ln w="12700">
              <a:solidFill>
                <a:srgbClr val="007E7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圓角矩形 28"/>
            <p:cNvSpPr/>
            <p:nvPr/>
          </p:nvSpPr>
          <p:spPr>
            <a:xfrm>
              <a:off x="4444346" y="3015009"/>
              <a:ext cx="4222786" cy="1745539"/>
            </a:xfrm>
            <a:prstGeom prst="roundRect">
              <a:avLst/>
            </a:prstGeom>
            <a:noFill/>
            <a:ln w="12700">
              <a:solidFill>
                <a:srgbClr val="007E78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圓角矩形 29"/>
            <p:cNvSpPr/>
            <p:nvPr/>
          </p:nvSpPr>
          <p:spPr>
            <a:xfrm>
              <a:off x="4734843" y="1468562"/>
              <a:ext cx="1333250" cy="1115594"/>
            </a:xfrm>
            <a:prstGeom prst="roundRect">
              <a:avLst>
                <a:gd name="adj" fmla="val 10000"/>
              </a:avLst>
            </a:prstGeom>
            <a:blipFill rotWithShape="1">
              <a:blip r:embed="rId3"/>
              <a:stretch>
                <a:fillRect/>
              </a:stretch>
            </a:blip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1" name="圓角矩形 30"/>
            <p:cNvSpPr/>
            <p:nvPr/>
          </p:nvSpPr>
          <p:spPr>
            <a:xfrm>
              <a:off x="4734843" y="3350304"/>
              <a:ext cx="1333250" cy="1115594"/>
            </a:xfrm>
            <a:prstGeom prst="roundRect">
              <a:avLst>
                <a:gd name="adj" fmla="val 10000"/>
              </a:avLst>
            </a:prstGeom>
            <a:blipFill rotWithShape="1">
              <a:blip r:embed="rId4"/>
              <a:stretch>
                <a:fillRect/>
              </a:stretch>
            </a:blipFill>
            <a:ln w="12700" cap="flat" cmpd="sng" algn="ctr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prstDash val="solid"/>
              <a:miter lim="800000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TW" altLang="en-US" sz="2400">
                <a:solidFill>
                  <a:prstClr val="white">
                    <a:hueOff val="0"/>
                    <a:satOff val="0"/>
                    <a:lumOff val="0"/>
                    <a:alphaOff val="0"/>
                  </a:prstClr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6171158" y="1386504"/>
              <a:ext cx="2495974" cy="1254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800"/>
                </a:spcAft>
              </a:pPr>
              <a:r>
                <a:rPr kumimoji="1" lang="en-US" altLang="zh-TW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IT </a:t>
              </a:r>
              <a:r>
                <a:rPr kumimoji="1" lang="zh-CN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技術</a:t>
              </a:r>
              <a:endParaRPr kumimoji="1" lang="zh-TW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GPT / Algorithm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Tech. Copilot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Platform / Micro Services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en-US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Process Automation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279702" y="3319871"/>
              <a:ext cx="2278886" cy="1254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ts val="800"/>
                </a:spcAft>
              </a:pPr>
              <a:r>
                <a:rPr kumimoji="1" lang="en-US" altLang="zh-CN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OT </a:t>
              </a:r>
              <a:r>
                <a:rPr kumimoji="1" lang="zh-CN" altLang="en-US" sz="20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技術</a:t>
              </a:r>
              <a:endParaRPr kumimoji="1" lang="zh-TW" altLang="en-US" sz="20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GPTs / Generative AI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CN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App. Copilot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MDI 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marL="746280" lvl="1" indent="-228594" fontAlgn="base">
                <a:spcBef>
                  <a:spcPct val="0"/>
                </a:spcBef>
                <a:spcAft>
                  <a:spcPts val="800"/>
                </a:spcAft>
                <a:buFont typeface="Arial" panose="020B0604020202020204" pitchFamily="34" charset="0"/>
                <a:buChar char="•"/>
              </a:pPr>
              <a:r>
                <a:rPr kumimoji="1" lang="en-US" altLang="zh-TW" sz="1400" b="1" dirty="0">
                  <a:solidFill>
                    <a:sysClr val="windowText" lastClr="00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Simulation/Planning</a:t>
              </a:r>
              <a:endParaRPr kumimoji="1" lang="zh-TW" altLang="en-US" sz="1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6" name="群組 5"/>
          <p:cNvGrpSpPr/>
          <p:nvPr/>
        </p:nvGrpSpPr>
        <p:grpSpPr>
          <a:xfrm>
            <a:off x="595522" y="1225231"/>
            <a:ext cx="5423051" cy="5253826"/>
            <a:chOff x="524414" y="1243508"/>
            <a:chExt cx="5423051" cy="5253826"/>
          </a:xfrm>
        </p:grpSpPr>
        <p:sp>
          <p:nvSpPr>
            <p:cNvPr id="44" name="等腰三角形 38"/>
            <p:cNvSpPr/>
            <p:nvPr/>
          </p:nvSpPr>
          <p:spPr>
            <a:xfrm rot="16200000" flipH="1">
              <a:off x="1118663" y="3955024"/>
              <a:ext cx="1613548" cy="2501925"/>
            </a:xfrm>
            <a:custGeom>
              <a:avLst/>
              <a:gdLst>
                <a:gd name="connsiteX0" fmla="*/ 0 w 1040871"/>
                <a:gd name="connsiteY0" fmla="*/ 2120594 h 2120594"/>
                <a:gd name="connsiteX1" fmla="*/ 1040871 w 1040871"/>
                <a:gd name="connsiteY1" fmla="*/ 0 h 2120594"/>
                <a:gd name="connsiteX2" fmla="*/ 1040871 w 1040871"/>
                <a:gd name="connsiteY2" fmla="*/ 2120594 h 2120594"/>
                <a:gd name="connsiteX3" fmla="*/ 0 w 1040871"/>
                <a:gd name="connsiteY3" fmla="*/ 2120594 h 2120594"/>
                <a:gd name="connsiteX0" fmla="*/ 0 w 1040871"/>
                <a:gd name="connsiteY0" fmla="*/ 2120594 h 2179828"/>
                <a:gd name="connsiteX1" fmla="*/ 1040871 w 1040871"/>
                <a:gd name="connsiteY1" fmla="*/ 0 h 2179828"/>
                <a:gd name="connsiteX2" fmla="*/ 1017207 w 1040871"/>
                <a:gd name="connsiteY2" fmla="*/ 2179828 h 2179828"/>
                <a:gd name="connsiteX3" fmla="*/ 0 w 1040871"/>
                <a:gd name="connsiteY3" fmla="*/ 2120594 h 217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0871" h="2179828">
                  <a:moveTo>
                    <a:pt x="0" y="2120594"/>
                  </a:moveTo>
                  <a:lnTo>
                    <a:pt x="1040871" y="0"/>
                  </a:lnTo>
                  <a:lnTo>
                    <a:pt x="1017207" y="2179828"/>
                  </a:lnTo>
                  <a:lnTo>
                    <a:pt x="0" y="2120594"/>
                  </a:lnTo>
                  <a:close/>
                </a:path>
              </a:pathLst>
            </a:custGeom>
            <a:solidFill>
              <a:srgbClr val="FFDB72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TW" altLang="en-US" b="1" ker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45" name="梯形 50"/>
            <p:cNvSpPr/>
            <p:nvPr/>
          </p:nvSpPr>
          <p:spPr>
            <a:xfrm rot="16023634">
              <a:off x="3145864" y="3860472"/>
              <a:ext cx="2060119" cy="2238429"/>
            </a:xfrm>
            <a:custGeom>
              <a:avLst/>
              <a:gdLst>
                <a:gd name="connsiteX0" fmla="*/ 0 w 1266122"/>
                <a:gd name="connsiteY0" fmla="*/ 2231706 h 2231706"/>
                <a:gd name="connsiteX1" fmla="*/ 109355 w 1266122"/>
                <a:gd name="connsiteY1" fmla="*/ 0 h 2231706"/>
                <a:gd name="connsiteX2" fmla="*/ 1156767 w 1266122"/>
                <a:gd name="connsiteY2" fmla="*/ 0 h 2231706"/>
                <a:gd name="connsiteX3" fmla="*/ 1266122 w 1266122"/>
                <a:gd name="connsiteY3" fmla="*/ 2231706 h 2231706"/>
                <a:gd name="connsiteX4" fmla="*/ 0 w 1266122"/>
                <a:gd name="connsiteY4" fmla="*/ 2231706 h 2231706"/>
                <a:gd name="connsiteX0" fmla="*/ 0 w 1245951"/>
                <a:gd name="connsiteY0" fmla="*/ 2245153 h 2245153"/>
                <a:gd name="connsiteX1" fmla="*/ 89184 w 1245951"/>
                <a:gd name="connsiteY1" fmla="*/ 0 h 2245153"/>
                <a:gd name="connsiteX2" fmla="*/ 1136596 w 1245951"/>
                <a:gd name="connsiteY2" fmla="*/ 0 h 2245153"/>
                <a:gd name="connsiteX3" fmla="*/ 1245951 w 1245951"/>
                <a:gd name="connsiteY3" fmla="*/ 2231706 h 2245153"/>
                <a:gd name="connsiteX4" fmla="*/ 0 w 1245951"/>
                <a:gd name="connsiteY4" fmla="*/ 2245153 h 2245153"/>
                <a:gd name="connsiteX0" fmla="*/ 0 w 1272845"/>
                <a:gd name="connsiteY0" fmla="*/ 2245153 h 2245153"/>
                <a:gd name="connsiteX1" fmla="*/ 116078 w 1272845"/>
                <a:gd name="connsiteY1" fmla="*/ 0 h 2245153"/>
                <a:gd name="connsiteX2" fmla="*/ 1163490 w 1272845"/>
                <a:gd name="connsiteY2" fmla="*/ 0 h 2245153"/>
                <a:gd name="connsiteX3" fmla="*/ 1272845 w 1272845"/>
                <a:gd name="connsiteY3" fmla="*/ 2231706 h 2245153"/>
                <a:gd name="connsiteX4" fmla="*/ 0 w 1272845"/>
                <a:gd name="connsiteY4" fmla="*/ 2245153 h 2245153"/>
                <a:gd name="connsiteX0" fmla="*/ 0 w 2160350"/>
                <a:gd name="connsiteY0" fmla="*/ 2245153 h 2245153"/>
                <a:gd name="connsiteX1" fmla="*/ 116078 w 2160350"/>
                <a:gd name="connsiteY1" fmla="*/ 0 h 2245153"/>
                <a:gd name="connsiteX2" fmla="*/ 1163490 w 2160350"/>
                <a:gd name="connsiteY2" fmla="*/ 0 h 2245153"/>
                <a:gd name="connsiteX3" fmla="*/ 2160350 w 2160350"/>
                <a:gd name="connsiteY3" fmla="*/ 2238429 h 2245153"/>
                <a:gd name="connsiteX4" fmla="*/ 0 w 2160350"/>
                <a:gd name="connsiteY4" fmla="*/ 2245153 h 2245153"/>
                <a:gd name="connsiteX0" fmla="*/ 0 w 2126732"/>
                <a:gd name="connsiteY0" fmla="*/ 2218261 h 2238429"/>
                <a:gd name="connsiteX1" fmla="*/ 82460 w 2126732"/>
                <a:gd name="connsiteY1" fmla="*/ 0 h 2238429"/>
                <a:gd name="connsiteX2" fmla="*/ 1129872 w 2126732"/>
                <a:gd name="connsiteY2" fmla="*/ 0 h 2238429"/>
                <a:gd name="connsiteX3" fmla="*/ 2126732 w 2126732"/>
                <a:gd name="connsiteY3" fmla="*/ 2238429 h 2238429"/>
                <a:gd name="connsiteX4" fmla="*/ 0 w 2126732"/>
                <a:gd name="connsiteY4" fmla="*/ 2218261 h 2238429"/>
                <a:gd name="connsiteX0" fmla="*/ 0 w 2146903"/>
                <a:gd name="connsiteY0" fmla="*/ 2224987 h 2238429"/>
                <a:gd name="connsiteX1" fmla="*/ 102631 w 2146903"/>
                <a:gd name="connsiteY1" fmla="*/ 0 h 2238429"/>
                <a:gd name="connsiteX2" fmla="*/ 1150043 w 2146903"/>
                <a:gd name="connsiteY2" fmla="*/ 0 h 2238429"/>
                <a:gd name="connsiteX3" fmla="*/ 2146903 w 2146903"/>
                <a:gd name="connsiteY3" fmla="*/ 2238429 h 2238429"/>
                <a:gd name="connsiteX4" fmla="*/ 0 w 2146903"/>
                <a:gd name="connsiteY4" fmla="*/ 2224987 h 2238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6903" h="2238429">
                  <a:moveTo>
                    <a:pt x="0" y="2224987"/>
                  </a:moveTo>
                  <a:lnTo>
                    <a:pt x="102631" y="0"/>
                  </a:lnTo>
                  <a:lnTo>
                    <a:pt x="1150043" y="0"/>
                  </a:lnTo>
                  <a:lnTo>
                    <a:pt x="2146903" y="2238429"/>
                  </a:lnTo>
                  <a:lnTo>
                    <a:pt x="0" y="2224987"/>
                  </a:lnTo>
                  <a:close/>
                </a:path>
              </a:pathLst>
            </a:custGeom>
            <a:solidFill>
              <a:srgbClr val="F9B177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TW" altLang="en-US" b="1" kern="0">
                <a:solidFill>
                  <a:prstClr val="white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61" name="直線接點 60"/>
            <p:cNvCxnSpPr/>
            <p:nvPr/>
          </p:nvCxnSpPr>
          <p:spPr>
            <a:xfrm flipV="1">
              <a:off x="687338" y="5970223"/>
              <a:ext cx="4809307" cy="45551"/>
            </a:xfrm>
            <a:prstGeom prst="line">
              <a:avLst/>
            </a:prstGeom>
            <a:noFill/>
            <a:ln w="57150" cap="flat" cmpd="sng" algn="ctr">
              <a:solidFill>
                <a:srgbClr val="00585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62" name="文字方塊 61"/>
            <p:cNvSpPr txBox="1"/>
            <p:nvPr/>
          </p:nvSpPr>
          <p:spPr>
            <a:xfrm>
              <a:off x="524414" y="12435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營運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3" name="文字方塊 62"/>
            <p:cNvSpPr txBox="1"/>
            <p:nvPr/>
          </p:nvSpPr>
          <p:spPr>
            <a:xfrm>
              <a:off x="5150536" y="6128002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技術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4" name="等腰三角形 63"/>
            <p:cNvSpPr/>
            <p:nvPr/>
          </p:nvSpPr>
          <p:spPr>
            <a:xfrm rot="5400000" flipH="1">
              <a:off x="2000933" y="2604646"/>
              <a:ext cx="2005499" cy="4642528"/>
            </a:xfrm>
            <a:prstGeom prst="triangle">
              <a:avLst>
                <a:gd name="adj" fmla="val 100000"/>
              </a:avLst>
            </a:prstGeom>
            <a:solidFill>
              <a:srgbClr val="ADACAF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TW" altLang="en-US" b="1" ker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5" name="等腰三角形 64"/>
            <p:cNvSpPr/>
            <p:nvPr/>
          </p:nvSpPr>
          <p:spPr>
            <a:xfrm rot="16200000" flipH="1" flipV="1">
              <a:off x="2029974" y="659228"/>
              <a:ext cx="2005499" cy="4584445"/>
            </a:xfrm>
            <a:prstGeom prst="triangle">
              <a:avLst>
                <a:gd name="adj" fmla="val 100000"/>
              </a:avLst>
            </a:prstGeom>
            <a:solidFill>
              <a:srgbClr val="33BBBD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TW" altLang="en-US" b="1" ker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6" name="文字方塊 65"/>
            <p:cNvSpPr txBox="1"/>
            <p:nvPr/>
          </p:nvSpPr>
          <p:spPr>
            <a:xfrm>
              <a:off x="1127211" y="4217060"/>
              <a:ext cx="2007281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數位</a:t>
              </a:r>
              <a:r>
                <a:rPr lang="en-US" altLang="zh-CN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+ AI </a:t>
              </a:r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賦能</a:t>
              </a:r>
              <a:endParaRPr lang="en-US" altLang="zh-CN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（數位</a:t>
              </a:r>
              <a:r>
                <a:rPr lang="en-US" altLang="zh-CN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/AI </a:t>
              </a:r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素養）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1300905" y="3071785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數位轉型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8" name="等腰三角形 67"/>
            <p:cNvSpPr/>
            <p:nvPr/>
          </p:nvSpPr>
          <p:spPr>
            <a:xfrm rot="16200000">
              <a:off x="1979180" y="647199"/>
              <a:ext cx="2005499" cy="4599020"/>
            </a:xfrm>
            <a:prstGeom prst="triangle">
              <a:avLst>
                <a:gd name="adj" fmla="val 100000"/>
              </a:avLst>
            </a:prstGeom>
            <a:solidFill>
              <a:srgbClr val="C1CE99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77">
                <a:defRPr/>
              </a:pPr>
              <a:endParaRPr lang="zh-TW" altLang="en-US" b="1" kern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9" name="文字方塊 68"/>
            <p:cNvSpPr txBox="1"/>
            <p:nvPr/>
          </p:nvSpPr>
          <p:spPr>
            <a:xfrm>
              <a:off x="3428430" y="237253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綠色永續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0" name="文字方塊 69"/>
            <p:cNvSpPr txBox="1"/>
            <p:nvPr/>
          </p:nvSpPr>
          <p:spPr>
            <a:xfrm>
              <a:off x="1959111" y="5486142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IT </a:t>
              </a:r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技術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1" name="文字方塊 70"/>
            <p:cNvSpPr txBox="1"/>
            <p:nvPr/>
          </p:nvSpPr>
          <p:spPr>
            <a:xfrm>
              <a:off x="3707083" y="5343314"/>
              <a:ext cx="10102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en-US" altLang="zh-CN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OT </a:t>
              </a:r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技術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72" name="直線接點 71"/>
            <p:cNvCxnSpPr/>
            <p:nvPr/>
          </p:nvCxnSpPr>
          <p:spPr>
            <a:xfrm flipV="1">
              <a:off x="706694" y="3765397"/>
              <a:ext cx="4971419" cy="2192645"/>
            </a:xfrm>
            <a:prstGeom prst="line">
              <a:avLst/>
            </a:prstGeom>
            <a:noFill/>
            <a:ln w="57150" cap="flat" cmpd="sng" algn="ctr">
              <a:solidFill>
                <a:srgbClr val="00585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cxnSp>
          <p:nvCxnSpPr>
            <p:cNvPr id="73" name="直線接點 72"/>
            <p:cNvCxnSpPr/>
            <p:nvPr/>
          </p:nvCxnSpPr>
          <p:spPr>
            <a:xfrm flipV="1">
              <a:off x="704760" y="1685978"/>
              <a:ext cx="19692" cy="4309745"/>
            </a:xfrm>
            <a:prstGeom prst="line">
              <a:avLst/>
            </a:prstGeom>
            <a:noFill/>
            <a:ln w="57150" cap="flat" cmpd="sng" algn="ctr">
              <a:solidFill>
                <a:srgbClr val="005850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</p:spPr>
        </p:cxnSp>
        <p:sp>
          <p:nvSpPr>
            <p:cNvPr id="74" name="文字方塊 73"/>
            <p:cNvSpPr txBox="1"/>
            <p:nvPr/>
          </p:nvSpPr>
          <p:spPr>
            <a:xfrm>
              <a:off x="5301134" y="295968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產品</a:t>
              </a:r>
              <a:endParaRPr lang="en-US" altLang="zh-CN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defTabSz="914377"/>
              <a:r>
                <a:rPr lang="zh-CN" altLang="en-US" b="1" dirty="0">
                  <a:solidFill>
                    <a:prstClr val="black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服務</a:t>
              </a:r>
              <a:endParaRPr lang="zh-TW" altLang="en-US" b="1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36" name="手繪多邊形 35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107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30480" y="434588"/>
            <a:ext cx="4669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數位化企業與數位轉型</a:t>
            </a:r>
            <a:r>
              <a:rPr lang="en-US" altLang="zh-TW" sz="2400" b="1" dirty="0">
                <a:solidFill>
                  <a:sysClr val="windowText" lastClr="0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_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數位治理</a:t>
            </a:r>
            <a:endParaRPr lang="zh-TW" altLang="en-US" b="1" dirty="0">
              <a:solidFill>
                <a:sysClr val="windowText" lastClr="00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37" name="组合 32"/>
          <p:cNvGrpSpPr/>
          <p:nvPr/>
        </p:nvGrpSpPr>
        <p:grpSpPr>
          <a:xfrm flipH="1">
            <a:off x="0" y="948124"/>
            <a:ext cx="5724000" cy="78378"/>
            <a:chOff x="6911145" y="6507480"/>
            <a:chExt cx="4984946" cy="78378"/>
          </a:xfrm>
          <a:solidFill>
            <a:srgbClr val="8AC1BF"/>
          </a:solidFill>
        </p:grpSpPr>
        <p:sp>
          <p:nvSpPr>
            <p:cNvPr id="38" name="任意多边形 33"/>
            <p:cNvSpPr/>
            <p:nvPr/>
          </p:nvSpPr>
          <p:spPr>
            <a:xfrm flipH="1" flipV="1">
              <a:off x="10182596" y="6507480"/>
              <a:ext cx="1713495" cy="78378"/>
            </a:xfrm>
            <a:custGeom>
              <a:avLst/>
              <a:gdLst>
                <a:gd name="connsiteX0" fmla="*/ 1585578 w 1713495"/>
                <a:gd name="connsiteY0" fmla="*/ 78378 h 78378"/>
                <a:gd name="connsiteX1" fmla="*/ 0 w 1713495"/>
                <a:gd name="connsiteY1" fmla="*/ 78378 h 78378"/>
                <a:gd name="connsiteX2" fmla="*/ 0 w 1713495"/>
                <a:gd name="connsiteY2" fmla="*/ 0 h 78378"/>
                <a:gd name="connsiteX3" fmla="*/ 1713495 w 1713495"/>
                <a:gd name="connsiteY3" fmla="*/ 0 h 78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3495" h="78378">
                  <a:moveTo>
                    <a:pt x="1585578" y="78378"/>
                  </a:moveTo>
                  <a:lnTo>
                    <a:pt x="0" y="78378"/>
                  </a:lnTo>
                  <a:lnTo>
                    <a:pt x="0" y="0"/>
                  </a:lnTo>
                  <a:lnTo>
                    <a:pt x="1713495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平行四边形 34"/>
            <p:cNvSpPr/>
            <p:nvPr/>
          </p:nvSpPr>
          <p:spPr>
            <a:xfrm flipH="1" flipV="1">
              <a:off x="8909105" y="6507480"/>
              <a:ext cx="12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平行四边形 35"/>
            <p:cNvSpPr/>
            <p:nvPr/>
          </p:nvSpPr>
          <p:spPr>
            <a:xfrm flipH="1" flipV="1">
              <a:off x="8031615" y="6507480"/>
              <a:ext cx="900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平行四边形 36"/>
            <p:cNvSpPr/>
            <p:nvPr/>
          </p:nvSpPr>
          <p:spPr>
            <a:xfrm flipH="1" flipV="1">
              <a:off x="765812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平行四边形 37"/>
            <p:cNvSpPr/>
            <p:nvPr/>
          </p:nvSpPr>
          <p:spPr>
            <a:xfrm flipH="1" flipV="1">
              <a:off x="728463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38"/>
            <p:cNvSpPr/>
            <p:nvPr/>
          </p:nvSpPr>
          <p:spPr>
            <a:xfrm flipH="1" flipV="1">
              <a:off x="6911145" y="6507480"/>
              <a:ext cx="396000" cy="78378"/>
            </a:xfrm>
            <a:prstGeom prst="parallelogram">
              <a:avLst>
                <a:gd name="adj" fmla="val 16320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36" name="資料庫圖表 35"/>
          <p:cNvGraphicFramePr/>
          <p:nvPr>
            <p:extLst>
              <p:ext uri="{D42A27DB-BD31-4B8C-83A1-F6EECF244321}">
                <p14:modId xmlns:p14="http://schemas.microsoft.com/office/powerpoint/2010/main" val="2471171428"/>
              </p:ext>
            </p:extLst>
          </p:nvPr>
        </p:nvGraphicFramePr>
        <p:xfrm>
          <a:off x="3821707" y="1330841"/>
          <a:ext cx="8785516" cy="4839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7" name="文字方塊 46"/>
          <p:cNvSpPr txBox="1"/>
          <p:nvPr/>
        </p:nvSpPr>
        <p:spPr>
          <a:xfrm>
            <a:off x="7148633" y="342900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軟正黑體" panose="020B0604030504040204" pitchFamily="34" charset="-120"/>
              </a:rPr>
              <a:t>數據治理團隊</a:t>
            </a:r>
            <a:endParaRPr lang="zh-TW" altLang="en-US" sz="2800" b="1" dirty="0">
              <a:solidFill>
                <a:srgbClr val="0070C0"/>
              </a:solidFill>
              <a:latin typeface="微軟正黑體" panose="020B0604030504040204" pitchFamily="34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875036" y="2259468"/>
            <a:ext cx="362144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變革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創新</a:t>
            </a:r>
            <a:r>
              <a:rPr lang="en-US" altLang="zh-CN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批判性思維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跨部門協作能力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懂流程、懂數據</a:t>
            </a:r>
            <a:endParaRPr lang="en-US" altLang="zh-CN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資安合規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COE (Center of Excellent)</a:t>
            </a:r>
          </a:p>
        </p:txBody>
      </p:sp>
      <p:sp>
        <p:nvSpPr>
          <p:cNvPr id="49" name="手繪多邊形 48"/>
          <p:cNvSpPr/>
          <p:nvPr/>
        </p:nvSpPr>
        <p:spPr>
          <a:xfrm>
            <a:off x="-4146" y="0"/>
            <a:ext cx="12204222" cy="6909871"/>
          </a:xfrm>
          <a:custGeom>
            <a:avLst/>
            <a:gdLst>
              <a:gd name="connsiteX0" fmla="*/ 161309 w 12204222"/>
              <a:gd name="connsiteY0" fmla="*/ 142875 h 6909871"/>
              <a:gd name="connsiteX1" fmla="*/ 161309 w 12204222"/>
              <a:gd name="connsiteY1" fmla="*/ 6766996 h 6909871"/>
              <a:gd name="connsiteX2" fmla="*/ 12047059 w 12204222"/>
              <a:gd name="connsiteY2" fmla="*/ 6766996 h 6909871"/>
              <a:gd name="connsiteX3" fmla="*/ 12047059 w 12204222"/>
              <a:gd name="connsiteY3" fmla="*/ 142875 h 6909871"/>
              <a:gd name="connsiteX4" fmla="*/ 12047059 w 12204222"/>
              <a:gd name="connsiteY4" fmla="*/ 0 h 6909871"/>
              <a:gd name="connsiteX5" fmla="*/ 12204222 w 12204222"/>
              <a:gd name="connsiteY5" fmla="*/ 0 h 6909871"/>
              <a:gd name="connsiteX6" fmla="*/ 12204222 w 12204222"/>
              <a:gd name="connsiteY6" fmla="*/ 6766996 h 6909871"/>
              <a:gd name="connsiteX7" fmla="*/ 12204222 w 12204222"/>
              <a:gd name="connsiteY7" fmla="*/ 6858000 h 6909871"/>
              <a:gd name="connsiteX8" fmla="*/ 12204222 w 12204222"/>
              <a:gd name="connsiteY8" fmla="*/ 6909871 h 6909871"/>
              <a:gd name="connsiteX9" fmla="*/ 8077 w 12204222"/>
              <a:gd name="connsiteY9" fmla="*/ 6909871 h 6909871"/>
              <a:gd name="connsiteX10" fmla="*/ 8077 w 12204222"/>
              <a:gd name="connsiteY10" fmla="*/ 6858000 h 6909871"/>
              <a:gd name="connsiteX11" fmla="*/ 4146 w 12204222"/>
              <a:gd name="connsiteY11" fmla="*/ 6858000 h 6909871"/>
              <a:gd name="connsiteX12" fmla="*/ 4146 w 12204222"/>
              <a:gd name="connsiteY12" fmla="*/ 142875 h 6909871"/>
              <a:gd name="connsiteX13" fmla="*/ 0 w 12204222"/>
              <a:gd name="connsiteY13" fmla="*/ 142875 h 6909871"/>
              <a:gd name="connsiteX14" fmla="*/ 0 w 12204222"/>
              <a:gd name="connsiteY14" fmla="*/ 0 h 6909871"/>
              <a:gd name="connsiteX15" fmla="*/ 4146 w 12204222"/>
              <a:gd name="connsiteY15" fmla="*/ 0 h 6909871"/>
              <a:gd name="connsiteX16" fmla="*/ 161309 w 12204222"/>
              <a:gd name="connsiteY16" fmla="*/ 0 h 6909871"/>
              <a:gd name="connsiteX17" fmla="*/ 12047059 w 12204222"/>
              <a:gd name="connsiteY17" fmla="*/ 0 h 69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204222" h="6909871">
                <a:moveTo>
                  <a:pt x="161309" y="142875"/>
                </a:moveTo>
                <a:lnTo>
                  <a:pt x="161309" y="6766996"/>
                </a:lnTo>
                <a:lnTo>
                  <a:pt x="12047059" y="6766996"/>
                </a:lnTo>
                <a:lnTo>
                  <a:pt x="12047059" y="142875"/>
                </a:lnTo>
                <a:close/>
                <a:moveTo>
                  <a:pt x="12047059" y="0"/>
                </a:moveTo>
                <a:lnTo>
                  <a:pt x="12204222" y="0"/>
                </a:lnTo>
                <a:lnTo>
                  <a:pt x="12204222" y="6766996"/>
                </a:lnTo>
                <a:lnTo>
                  <a:pt x="12204222" y="6858000"/>
                </a:lnTo>
                <a:lnTo>
                  <a:pt x="12204222" y="6909871"/>
                </a:lnTo>
                <a:lnTo>
                  <a:pt x="8077" y="6909871"/>
                </a:lnTo>
                <a:lnTo>
                  <a:pt x="8077" y="6858000"/>
                </a:lnTo>
                <a:lnTo>
                  <a:pt x="4146" y="6858000"/>
                </a:lnTo>
                <a:lnTo>
                  <a:pt x="4146" y="142875"/>
                </a:lnTo>
                <a:lnTo>
                  <a:pt x="0" y="142875"/>
                </a:lnTo>
                <a:lnTo>
                  <a:pt x="0" y="0"/>
                </a:lnTo>
                <a:lnTo>
                  <a:pt x="4146" y="0"/>
                </a:lnTo>
                <a:lnTo>
                  <a:pt x="161309" y="0"/>
                </a:lnTo>
                <a:lnTo>
                  <a:pt x="12047059" y="0"/>
                </a:lnTo>
                <a:close/>
              </a:path>
            </a:pathLst>
          </a:custGeom>
          <a:solidFill>
            <a:srgbClr val="0620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66312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0.6|0.5|0.5|1|0.5|0.5|0.9|0.5|0.6|1.4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5|0.6|0.6|0.5|0.5|1|0.5|0.5|0.9|0.5|0.6|1.4|0.8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1324</Words>
  <Application>Microsoft Office PowerPoint</Application>
  <PresentationFormat>寬螢幕</PresentationFormat>
  <Paragraphs>445</Paragraphs>
  <Slides>39</Slides>
  <Notes>39</Notes>
  <HiddenSlides>6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51" baseType="lpstr">
      <vt:lpstr>Arial Unicode MS</vt:lpstr>
      <vt:lpstr>等线</vt:lpstr>
      <vt:lpstr>微软雅黑</vt:lpstr>
      <vt:lpstr>宋体</vt:lpstr>
      <vt:lpstr>微軟正黑體</vt:lpstr>
      <vt:lpstr>微軟正黑體</vt:lpstr>
      <vt:lpstr>Arial</vt:lpstr>
      <vt:lpstr>Bahnschrift Condensed</vt:lpstr>
      <vt:lpstr>Bradley Hand ITC</vt:lpstr>
      <vt:lpstr>Calibri</vt:lpstr>
      <vt:lpstr>Wingdings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KT Liang</cp:lastModifiedBy>
  <cp:revision>136</cp:revision>
  <dcterms:created xsi:type="dcterms:W3CDTF">2017-03-10T09:23:09Z</dcterms:created>
  <dcterms:modified xsi:type="dcterms:W3CDTF">2025-03-17T04:03:22Z</dcterms:modified>
</cp:coreProperties>
</file>